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9" r:id="rId2"/>
    <p:sldId id="260" r:id="rId3"/>
    <p:sldId id="269" r:id="rId4"/>
    <p:sldId id="270" r:id="rId5"/>
    <p:sldId id="272" r:id="rId6"/>
    <p:sldId id="271" r:id="rId7"/>
    <p:sldId id="273" r:id="rId8"/>
    <p:sldId id="289" r:id="rId9"/>
    <p:sldId id="261" r:id="rId10"/>
    <p:sldId id="275" r:id="rId11"/>
    <p:sldId id="276" r:id="rId12"/>
    <p:sldId id="277" r:id="rId13"/>
    <p:sldId id="262" r:id="rId14"/>
    <p:sldId id="281" r:id="rId15"/>
    <p:sldId id="282" r:id="rId16"/>
    <p:sldId id="283" r:id="rId17"/>
    <p:sldId id="284" r:id="rId18"/>
    <p:sldId id="285" r:id="rId19"/>
    <p:sldId id="278" r:id="rId20"/>
    <p:sldId id="279" r:id="rId21"/>
    <p:sldId id="280" r:id="rId22"/>
    <p:sldId id="288" r:id="rId23"/>
    <p:sldId id="286" r:id="rId24"/>
    <p:sldId id="287" r:id="rId25"/>
  </p:sldIdLst>
  <p:sldSz cx="9144000" cy="6858000" type="screen4x3"/>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tte Serral" initials="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B"/>
    <a:srgbClr val="008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44" y="-1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536"/>
    </p:cViewPr>
  </p:sorterViewPr>
  <p:notesViewPr>
    <p:cSldViewPr>
      <p:cViewPr varScale="1">
        <p:scale>
          <a:sx n="60" d="100"/>
          <a:sy n="60" d="100"/>
        </p:scale>
        <p:origin x="-3318"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6T13:18:28.771" idx="1">
    <p:pos x="5685" y="636"/>
    <p:text>Please, try to answer as much questions as you can...
We will gather all these answers to better focus the discussion among networks when writing the report from the workshop. Also to ease discussion during the workshop.</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D752CFBB-2AE0-4AB0-96B1-B5AC2990DFA9}" type="datetimeFigureOut">
              <a:rPr lang="ca-ES" smtClean="0"/>
              <a:pPr/>
              <a:t>21.09.15</a:t>
            </a:fld>
            <a:endParaRPr lang="ca-ES" dirty="0"/>
          </a:p>
        </p:txBody>
      </p:sp>
      <p:sp>
        <p:nvSpPr>
          <p:cNvPr id="4" name="Contenidor de peu de pàgina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5" name="Contenidor de número de diapositiva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BD5B466F-2CD0-4192-82B6-BA2C3E70A01A}" type="slidenum">
              <a:rPr lang="ca-ES" smtClean="0"/>
              <a:pPr/>
              <a:t>‹#›</a:t>
            </a:fld>
            <a:endParaRPr lang="ca-ES" dirty="0"/>
          </a:p>
        </p:txBody>
      </p:sp>
    </p:spTree>
    <p:extLst>
      <p:ext uri="{BB962C8B-B14F-4D97-AF65-F5344CB8AC3E}">
        <p14:creationId xmlns:p14="http://schemas.microsoft.com/office/powerpoint/2010/main" val="1708078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9858F2E4-9B16-4549-A3A8-A0296B9B64C2}" type="datetimeFigureOut">
              <a:rPr lang="ca-ES" smtClean="0"/>
              <a:pPr/>
              <a:t>21.09.15</a:t>
            </a:fld>
            <a:endParaRPr lang="ca-ES" dirty="0"/>
          </a:p>
        </p:txBody>
      </p:sp>
      <p:sp>
        <p:nvSpPr>
          <p:cNvPr id="4" name="Contenidor d'imatge d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ca-ES" dirty="0"/>
          </a:p>
        </p:txBody>
      </p:sp>
      <p:sp>
        <p:nvSpPr>
          <p:cNvPr id="5" name="Contenidor de notes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7" name="Contenidor de número de diapositiva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FF5B015D-B3B7-4963-BD5B-E3D7315FBFBD}" type="slidenum">
              <a:rPr lang="ca-ES" smtClean="0"/>
              <a:pPr/>
              <a:t>‹#›</a:t>
            </a:fld>
            <a:endParaRPr lang="ca-ES" dirty="0"/>
          </a:p>
        </p:txBody>
      </p:sp>
    </p:spTree>
    <p:extLst>
      <p:ext uri="{BB962C8B-B14F-4D97-AF65-F5344CB8AC3E}">
        <p14:creationId xmlns:p14="http://schemas.microsoft.com/office/powerpoint/2010/main" val="226257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9" name="5 Rectángulo"/>
          <p:cNvSpPr/>
          <p:nvPr userDrawn="1"/>
        </p:nvSpPr>
        <p:spPr>
          <a:xfrm>
            <a:off x="1598" y="687"/>
            <a:ext cx="9142402" cy="889187"/>
          </a:xfrm>
          <a:prstGeom prst="rect">
            <a:avLst/>
          </a:prstGeom>
          <a:ln/>
        </p:spPr>
        <p:style>
          <a:lnRef idx="2">
            <a:schemeClr val="accent5"/>
          </a:lnRef>
          <a:fillRef idx="1">
            <a:schemeClr val="lt1"/>
          </a:fillRef>
          <a:effectRef idx="0">
            <a:schemeClr val="accent5"/>
          </a:effectRef>
          <a:fontRef idx="minor">
            <a:schemeClr val="dk1"/>
          </a:fontRef>
        </p:style>
        <p:txBody>
          <a:bodyPr wrap="square" lIns="118589" tIns="59294" rIns="118589" bIns="59294">
            <a:spAutoFit/>
          </a:bodyPr>
          <a:lstStyle/>
          <a:p>
            <a:pPr algn="ctr">
              <a:lnSpc>
                <a:spcPts val="1500"/>
              </a:lnSpc>
              <a:defRPr/>
            </a:pPr>
            <a:endParaRPr lang="en-US" sz="500" b="1" i="1" noProof="0" smtClean="0">
              <a:solidFill>
                <a:srgbClr val="00897A"/>
              </a:solidFill>
              <a:latin typeface="+mj-lt"/>
              <a:ea typeface="ＭＳ Ｐゴシック" pitchFamily="34" charset="-128"/>
            </a:endParaRPr>
          </a:p>
          <a:p>
            <a:pPr algn="l">
              <a:lnSpc>
                <a:spcPts val="1500"/>
              </a:lnSpc>
              <a:defRPr/>
            </a:pPr>
            <a:r>
              <a:rPr lang="en-US" sz="1600" b="1" i="1" noProof="0" smtClean="0">
                <a:solidFill>
                  <a:srgbClr val="00897A"/>
                </a:solidFill>
                <a:latin typeface="+mj-lt"/>
                <a:ea typeface="ＭＳ Ｐゴシック" pitchFamily="34" charset="-128"/>
              </a:rPr>
              <a:t>			</a:t>
            </a:r>
            <a:r>
              <a:rPr lang="en-US" sz="1800" b="1" i="1" noProof="0" smtClean="0">
                <a:solidFill>
                  <a:srgbClr val="00897A"/>
                </a:solidFill>
                <a:latin typeface="+mj-lt"/>
                <a:ea typeface="ＭＳ Ｐゴシック" pitchFamily="34" charset="-128"/>
              </a:rPr>
              <a:t>ENEON first workshop</a:t>
            </a:r>
            <a:r>
              <a:rPr lang="en-US" sz="1200" b="1" i="1" noProof="0" smtClean="0">
                <a:solidFill>
                  <a:srgbClr val="00897A"/>
                </a:solidFill>
                <a:latin typeface="+mj-lt"/>
                <a:ea typeface="ＭＳ Ｐゴシック" pitchFamily="34" charset="-128"/>
              </a:rPr>
              <a:t> </a:t>
            </a:r>
          </a:p>
          <a:p>
            <a:pPr algn="l">
              <a:lnSpc>
                <a:spcPts val="1500"/>
              </a:lnSpc>
              <a:defRPr/>
            </a:pPr>
            <a:r>
              <a:rPr lang="en-US" sz="1200" b="1" i="1" noProof="0" smtClean="0">
                <a:solidFill>
                  <a:srgbClr val="00897A"/>
                </a:solidFill>
                <a:latin typeface="+mj-lt"/>
                <a:ea typeface="ＭＳ Ｐゴシック" pitchFamily="34" charset="-128"/>
              </a:rPr>
              <a:t>			</a:t>
            </a:r>
            <a:r>
              <a:rPr lang="en-US" sz="1400" b="1" i="1" noProof="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noProof="0" smtClean="0">
                <a:solidFill>
                  <a:srgbClr val="00897A"/>
                </a:solidFill>
                <a:latin typeface="+mj-lt"/>
                <a:ea typeface="ＭＳ Ｐゴシック" pitchFamily="34" charset="-128"/>
              </a:rPr>
              <a:t>			</a:t>
            </a:r>
            <a:r>
              <a:rPr lang="en-US" sz="1400" b="0" i="1" noProof="0" smtClean="0">
                <a:solidFill>
                  <a:srgbClr val="00897A"/>
                </a:solidFill>
                <a:latin typeface="+mj-lt"/>
                <a:ea typeface="ＭＳ Ｐゴシック" pitchFamily="34" charset="-128"/>
              </a:rPr>
              <a:t>21-22</a:t>
            </a:r>
            <a:r>
              <a:rPr lang="en-US" sz="1400" b="0" i="1" baseline="0" noProof="0" smtClean="0">
                <a:solidFill>
                  <a:srgbClr val="00897A"/>
                </a:solidFill>
                <a:latin typeface="+mj-lt"/>
                <a:ea typeface="ＭＳ Ｐゴシック" pitchFamily="34" charset="-128"/>
              </a:rPr>
              <a:t> September, Paris</a:t>
            </a:r>
            <a:endParaRPr lang="en-US" sz="1200" b="0" noProof="0">
              <a:solidFill>
                <a:srgbClr val="2B4C6E"/>
              </a:solidFill>
              <a:latin typeface="+mj-lt"/>
              <a:ea typeface="ＭＳ Ｐゴシック" pitchFamily="34" charset="-128"/>
            </a:endParaRPr>
          </a:p>
        </p:txBody>
      </p:sp>
      <p:pic>
        <p:nvPicPr>
          <p:cNvPr id="12" name="Picture 17" descr="\\joanma\www\projectes\eneon\IMG\EC.gif"/>
          <p:cNvPicPr>
            <a:picLocks noChangeAspect="1" noChangeArrowheads="1"/>
          </p:cNvPicPr>
          <p:nvPr userDrawn="1"/>
        </p:nvPicPr>
        <p:blipFill>
          <a:blip r:embed="rId2" cstate="print"/>
          <a:srcRect/>
          <a:stretch>
            <a:fillRect/>
          </a:stretch>
        </p:blipFill>
        <p:spPr bwMode="auto">
          <a:xfrm>
            <a:off x="8314100" y="2"/>
            <a:ext cx="829897" cy="548678"/>
          </a:xfrm>
          <a:prstGeom prst="rect">
            <a:avLst/>
          </a:prstGeom>
          <a:noFill/>
          <a:ln w="9525">
            <a:noFill/>
            <a:miter lim="800000"/>
            <a:headEnd/>
            <a:tailEnd/>
          </a:ln>
        </p:spPr>
      </p:pic>
      <p:pic>
        <p:nvPicPr>
          <p:cNvPr id="18" name="Picture 26" descr="ConnectinGEO"/>
          <p:cNvPicPr>
            <a:picLocks noChangeAspect="1" noChangeArrowheads="1"/>
          </p:cNvPicPr>
          <p:nvPr userDrawn="1"/>
        </p:nvPicPr>
        <p:blipFill>
          <a:blip r:embed="rId3" cstate="print"/>
          <a:srcRect/>
          <a:stretch>
            <a:fillRect/>
          </a:stretch>
        </p:blipFill>
        <p:spPr bwMode="auto">
          <a:xfrm>
            <a:off x="5952785" y="47500"/>
            <a:ext cx="2195774" cy="330740"/>
          </a:xfrm>
          <a:prstGeom prst="rect">
            <a:avLst/>
          </a:prstGeom>
          <a:noFill/>
        </p:spPr>
      </p:pic>
      <p:pic>
        <p:nvPicPr>
          <p:cNvPr id="7" name="Picture 16" descr="P:\2015_ConnectinGEO\Dissemination\_Logos\LogoENEON.png"/>
          <p:cNvPicPr>
            <a:picLocks noChangeAspect="1" noChangeArrowheads="1"/>
          </p:cNvPicPr>
          <p:nvPr userDrawn="1"/>
        </p:nvPicPr>
        <p:blipFill>
          <a:blip r:embed="rId4" cstate="print"/>
          <a:srcRect l="14771" t="23463" r="14688" b="1459"/>
          <a:stretch>
            <a:fillRect/>
          </a:stretch>
        </p:blipFill>
        <p:spPr bwMode="auto">
          <a:xfrm>
            <a:off x="47501" y="-11875"/>
            <a:ext cx="2423634" cy="879930"/>
          </a:xfrm>
          <a:prstGeom prst="rect">
            <a:avLst/>
          </a:prstGeom>
          <a:noFill/>
          <a:ln w="9525">
            <a:noFill/>
            <a:miter lim="800000"/>
            <a:headEnd/>
            <a:tailEnd/>
          </a:ln>
        </p:spPr>
      </p:pic>
      <p:cxnSp>
        <p:nvCxnSpPr>
          <p:cNvPr id="20" name="Connector recte 19"/>
          <p:cNvCxnSpPr/>
          <p:nvPr userDrawn="1"/>
        </p:nvCxnSpPr>
        <p:spPr>
          <a:xfrm>
            <a:off x="0" y="896845"/>
            <a:ext cx="9144000" cy="0"/>
          </a:xfrm>
          <a:prstGeom prst="line">
            <a:avLst/>
          </a:prstGeom>
          <a:ln w="38100"/>
        </p:spPr>
        <p:style>
          <a:lnRef idx="1">
            <a:schemeClr val="accent5"/>
          </a:lnRef>
          <a:fillRef idx="0">
            <a:schemeClr val="accent5"/>
          </a:fillRef>
          <a:effectRef idx="0">
            <a:schemeClr val="accent5"/>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7181851" y="274643"/>
            <a:ext cx="2228851" cy="5851525"/>
          </a:xfrm>
        </p:spPr>
        <p:txBody>
          <a:bodyPr vert="eaVert"/>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a:xfrm>
            <a:off x="495302" y="274643"/>
            <a:ext cx="6534150" cy="5851525"/>
          </a:xfrm>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3079621-DF24-47D1-984E-CDEACDDE6D36}" type="datetimeFigureOut">
              <a:rPr lang="en-US" smtClean="0"/>
              <a:t>21.09.15</a:t>
            </a:fld>
            <a:endParaRPr lang="en-US"/>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D63362E-E5F9-4747-91BE-E0B3288CFD44}" type="slidenum">
              <a:rPr lang="en-US" smtClean="0"/>
              <a:t>‹#›</a:t>
            </a:fld>
            <a:endParaRPr lang="en-US"/>
          </a:p>
        </p:txBody>
      </p:sp>
    </p:spTree>
    <p:extLst>
      <p:ext uri="{BB962C8B-B14F-4D97-AF65-F5344CB8AC3E}">
        <p14:creationId xmlns:p14="http://schemas.microsoft.com/office/powerpoint/2010/main" val="121068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idx="1"/>
          </p:nvPr>
        </p:nvSpPr>
        <p:spPr/>
        <p:txBody>
          <a:body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5"/>
            <a:ext cx="7772400" cy="1362075"/>
          </a:xfrm>
        </p:spPr>
        <p:txBody>
          <a:bodyPr anchor="t"/>
          <a:lstStyle>
            <a:lvl1pPr algn="l">
              <a:defRPr sz="4000" b="1" cap="all"/>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Feu clic aquí per editar els estils de text</a:t>
            </a:r>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sz="half" idx="1"/>
          </p:nvPr>
        </p:nvSpPr>
        <p:spPr>
          <a:xfrm>
            <a:off x="495301"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contingut 3"/>
          <p:cNvSpPr>
            <a:spLocks noGrp="1"/>
          </p:cNvSpPr>
          <p:nvPr>
            <p:ph sz="half" idx="2"/>
          </p:nvPr>
        </p:nvSpPr>
        <p:spPr>
          <a:xfrm>
            <a:off x="5029200"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6" name="Contenidor de contingut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7" name="Contenidor de data 6"/>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8" name="Contenidor de peu de pàgina 7"/>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9" name="Contenidor de número de diapositiva 8"/>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data 2"/>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4" name="Contenidor de peu de pàgina 3"/>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5" name="Contenidor de número de diapositiva 4"/>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3" name="Contenidor de peu de pàgina 2"/>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4" name="Contenidor de número de diapositiva 3"/>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1" y="273050"/>
            <a:ext cx="3008313" cy="1162050"/>
          </a:xfrm>
        </p:spPr>
        <p:txBody>
          <a:bodyPr anchor="b"/>
          <a:lstStyle>
            <a:lvl1pPr algn="l">
              <a:defRPr sz="2000" b="1"/>
            </a:lvl1pPr>
          </a:lstStyle>
          <a:p>
            <a:r>
              <a:rPr lang="en-US" noProof="0" smtClean="0"/>
              <a:t>Feu clic aquí per editar l'estil</a:t>
            </a:r>
            <a:endParaRPr lang="en-US" noProof="0"/>
          </a:p>
        </p:txBody>
      </p:sp>
      <p:sp>
        <p:nvSpPr>
          <p:cNvPr id="3" name="Contenidor de contingut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text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en-US" noProof="0" smtClean="0"/>
              <a:t>Feu clic aquí per editar l'estil</a:t>
            </a:r>
            <a:endParaRPr lang="en-US" noProof="0"/>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21.09.15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gif"/><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989856"/>
            <a:ext cx="8229600" cy="1143000"/>
          </a:xfrm>
          <a:prstGeom prst="rect">
            <a:avLst/>
          </a:prstGeom>
        </p:spPr>
        <p:txBody>
          <a:bodyPr vert="horz" lIns="91440" tIns="45720" rIns="91440" bIns="45720" rtlCol="0" anchor="ctr">
            <a:normAutofit/>
          </a:bodyPr>
          <a:lstStyle/>
          <a:p>
            <a:r>
              <a:rPr lang="en-GB" noProof="0" smtClean="0"/>
              <a:t>Feu clic aquí per editar l'estil</a:t>
            </a:r>
            <a:endParaRPr lang="en-GB" noProof="0"/>
          </a:p>
        </p:txBody>
      </p:sp>
      <p:sp>
        <p:nvSpPr>
          <p:cNvPr id="3" name="Contenidor de text 2"/>
          <p:cNvSpPr>
            <a:spLocks noGrp="1"/>
          </p:cNvSpPr>
          <p:nvPr>
            <p:ph type="body" idx="1"/>
          </p:nvPr>
        </p:nvSpPr>
        <p:spPr>
          <a:xfrm>
            <a:off x="457200" y="2276872"/>
            <a:ext cx="8229600" cy="4392488"/>
          </a:xfrm>
          <a:prstGeom prst="rect">
            <a:avLst/>
          </a:prstGeom>
        </p:spPr>
        <p:txBody>
          <a:bodyPr vert="horz" lIns="91440" tIns="45720" rIns="91440" bIns="45720" rtlCol="0">
            <a:normAutofit/>
          </a:bodyPr>
          <a:lstStyle/>
          <a:p>
            <a:pPr lvl="0"/>
            <a:r>
              <a:rPr lang="en-GB" noProof="0" dirty="0" err="1" smtClean="0"/>
              <a:t>Feu</a:t>
            </a:r>
            <a:r>
              <a:rPr lang="en-GB" noProof="0" dirty="0" smtClean="0"/>
              <a:t>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a:p>
            <a:pPr lvl="4"/>
            <a:r>
              <a:rPr lang="en-GB" noProof="0" dirty="0" err="1" smtClean="0"/>
              <a:t>Cinquè</a:t>
            </a:r>
            <a:r>
              <a:rPr lang="en-GB" noProof="0" dirty="0" smtClean="0"/>
              <a:t> </a:t>
            </a:r>
            <a:r>
              <a:rPr lang="en-GB" noProof="0" dirty="0" err="1" smtClean="0"/>
              <a:t>nivell</a:t>
            </a:r>
            <a:endParaRPr lang="en-GB" noProof="0" dirty="0"/>
          </a:p>
        </p:txBody>
      </p:sp>
      <p:sp>
        <p:nvSpPr>
          <p:cNvPr id="12" name="5 Rectángulo"/>
          <p:cNvSpPr/>
          <p:nvPr userDrawn="1"/>
        </p:nvSpPr>
        <p:spPr>
          <a:xfrm>
            <a:off x="1598" y="687"/>
            <a:ext cx="9142402" cy="889187"/>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square" lIns="118589" tIns="59294" rIns="118589" bIns="59294">
            <a:spAutoFit/>
          </a:bodyPr>
          <a:lstStyle/>
          <a:p>
            <a:pPr algn="ctr">
              <a:lnSpc>
                <a:spcPts val="1500"/>
              </a:lnSpc>
              <a:defRPr/>
            </a:pPr>
            <a:endParaRPr lang="en-US" sz="500" b="1" i="1" dirty="0" smtClean="0">
              <a:solidFill>
                <a:srgbClr val="00897A"/>
              </a:solidFill>
              <a:latin typeface="+mj-lt"/>
              <a:ea typeface="ＭＳ Ｐゴシック" pitchFamily="34" charset="-128"/>
            </a:endParaRPr>
          </a:p>
          <a:p>
            <a:pPr algn="l">
              <a:lnSpc>
                <a:spcPts val="1500"/>
              </a:lnSpc>
              <a:defRPr/>
            </a:pPr>
            <a:r>
              <a:rPr lang="en-US" sz="1600" b="1" i="1" dirty="0" smtClean="0">
                <a:solidFill>
                  <a:srgbClr val="00897A"/>
                </a:solidFill>
                <a:latin typeface="+mj-lt"/>
                <a:ea typeface="ＭＳ Ｐゴシック" pitchFamily="34" charset="-128"/>
              </a:rPr>
              <a:t>			</a:t>
            </a:r>
            <a:r>
              <a:rPr lang="en-US" sz="1800" b="1" i="1" dirty="0" smtClean="0">
                <a:solidFill>
                  <a:srgbClr val="00897A"/>
                </a:solidFill>
                <a:latin typeface="+mj-lt"/>
                <a:ea typeface="ＭＳ Ｐゴシック" pitchFamily="34" charset="-128"/>
              </a:rPr>
              <a:t>ENEON first workshop</a:t>
            </a:r>
            <a:r>
              <a:rPr lang="en-US" sz="1200" b="1" i="1" dirty="0" smtClean="0">
                <a:solidFill>
                  <a:srgbClr val="00897A"/>
                </a:solidFill>
                <a:latin typeface="+mj-lt"/>
                <a:ea typeface="ＭＳ Ｐゴシック" pitchFamily="34" charset="-128"/>
              </a:rPr>
              <a:t> </a:t>
            </a:r>
          </a:p>
          <a:p>
            <a:pPr algn="l">
              <a:lnSpc>
                <a:spcPts val="1500"/>
              </a:lnSpc>
              <a:defRPr/>
            </a:pPr>
            <a:r>
              <a:rPr lang="en-US" sz="1200" b="1" i="1" dirty="0" smtClean="0">
                <a:solidFill>
                  <a:srgbClr val="00897A"/>
                </a:solidFill>
                <a:latin typeface="+mj-lt"/>
                <a:ea typeface="ＭＳ Ｐゴシック" pitchFamily="34" charset="-128"/>
              </a:rPr>
              <a:t>			</a:t>
            </a:r>
            <a:r>
              <a:rPr lang="en-US" sz="1400" b="1" i="1" dirty="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dirty="0" smtClean="0">
                <a:solidFill>
                  <a:srgbClr val="00897A"/>
                </a:solidFill>
                <a:latin typeface="+mj-lt"/>
                <a:ea typeface="ＭＳ Ｐゴシック" pitchFamily="34" charset="-128"/>
              </a:rPr>
              <a:t>			</a:t>
            </a:r>
            <a:r>
              <a:rPr lang="en-US" sz="1400" b="0" i="1" dirty="0" smtClean="0">
                <a:solidFill>
                  <a:srgbClr val="00897A"/>
                </a:solidFill>
                <a:latin typeface="+mj-lt"/>
                <a:ea typeface="ＭＳ Ｐゴシック" pitchFamily="34" charset="-128"/>
              </a:rPr>
              <a:t>21-22</a:t>
            </a:r>
            <a:r>
              <a:rPr lang="en-US" sz="1400" b="0" i="1" baseline="0" dirty="0" smtClean="0">
                <a:solidFill>
                  <a:srgbClr val="00897A"/>
                </a:solidFill>
                <a:latin typeface="+mj-lt"/>
                <a:ea typeface="ＭＳ Ｐゴシック" pitchFamily="34" charset="-128"/>
              </a:rPr>
              <a:t> September, Paris</a:t>
            </a:r>
            <a:endParaRPr lang="en-US" sz="1200" b="0" dirty="0">
              <a:solidFill>
                <a:srgbClr val="2B4C6E"/>
              </a:solidFill>
              <a:latin typeface="+mj-lt"/>
              <a:ea typeface="ＭＳ Ｐゴシック" pitchFamily="34" charset="-128"/>
            </a:endParaRPr>
          </a:p>
        </p:txBody>
      </p:sp>
      <p:pic>
        <p:nvPicPr>
          <p:cNvPr id="13" name="Picture 17" descr="\\joanma\www\projectes\eneon\IMG\EC.gif"/>
          <p:cNvPicPr>
            <a:picLocks noChangeAspect="1" noChangeArrowheads="1"/>
          </p:cNvPicPr>
          <p:nvPr userDrawn="1"/>
        </p:nvPicPr>
        <p:blipFill>
          <a:blip r:embed="rId14" cstate="print"/>
          <a:srcRect/>
          <a:stretch>
            <a:fillRect/>
          </a:stretch>
        </p:blipFill>
        <p:spPr bwMode="auto">
          <a:xfrm>
            <a:off x="8314100" y="2"/>
            <a:ext cx="829897" cy="548678"/>
          </a:xfrm>
          <a:prstGeom prst="rect">
            <a:avLst/>
          </a:prstGeom>
          <a:noFill/>
          <a:ln w="9525">
            <a:noFill/>
            <a:miter lim="800000"/>
            <a:headEnd/>
            <a:tailEnd/>
          </a:ln>
        </p:spPr>
      </p:pic>
      <p:pic>
        <p:nvPicPr>
          <p:cNvPr id="14" name="Picture 26" descr="ConnectinGEO"/>
          <p:cNvPicPr>
            <a:picLocks noChangeAspect="1" noChangeArrowheads="1"/>
          </p:cNvPicPr>
          <p:nvPr userDrawn="1"/>
        </p:nvPicPr>
        <p:blipFill>
          <a:blip r:embed="rId15" cstate="print"/>
          <a:srcRect/>
          <a:stretch>
            <a:fillRect/>
          </a:stretch>
        </p:blipFill>
        <p:spPr bwMode="auto">
          <a:xfrm>
            <a:off x="5952785" y="47500"/>
            <a:ext cx="2195774" cy="330740"/>
          </a:xfrm>
          <a:prstGeom prst="rect">
            <a:avLst/>
          </a:prstGeom>
          <a:noFill/>
        </p:spPr>
      </p:pic>
      <p:pic>
        <p:nvPicPr>
          <p:cNvPr id="15" name="Picture 16" descr="P:\2015_ConnectinGEO\Dissemination\_Logos\LogoENEON.png"/>
          <p:cNvPicPr>
            <a:picLocks noChangeAspect="1" noChangeArrowheads="1"/>
          </p:cNvPicPr>
          <p:nvPr userDrawn="1"/>
        </p:nvPicPr>
        <p:blipFill>
          <a:blip r:embed="rId16" cstate="print"/>
          <a:srcRect l="14771" t="23463" r="14688" b="1459"/>
          <a:stretch>
            <a:fillRect/>
          </a:stretch>
        </p:blipFill>
        <p:spPr bwMode="auto">
          <a:xfrm>
            <a:off x="47501" y="-11875"/>
            <a:ext cx="2423634" cy="8799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accent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hyperlink" Target="mailto:grabs@bafg.de" TargetMode="Externa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http://www.eea.europa.eu/themes/water/d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Agrupa 15"/>
          <p:cNvGrpSpPr/>
          <p:nvPr/>
        </p:nvGrpSpPr>
        <p:grpSpPr>
          <a:xfrm>
            <a:off x="24983" y="5025051"/>
            <a:ext cx="9095396" cy="1800402"/>
            <a:chOff x="24983" y="5001301"/>
            <a:chExt cx="9095396" cy="1800402"/>
          </a:xfrm>
        </p:grpSpPr>
        <p:pic>
          <p:nvPicPr>
            <p:cNvPr id="4098" name="Picture 2" descr="http://www.eneon.net/imatgestop/03.jpg"/>
            <p:cNvPicPr>
              <a:picLocks noChangeArrowheads="1"/>
            </p:cNvPicPr>
            <p:nvPr/>
          </p:nvPicPr>
          <p:blipFill>
            <a:blip r:embed="rId2" cstate="print"/>
            <a:srcRect/>
            <a:stretch>
              <a:fillRect/>
            </a:stretch>
          </p:blipFill>
          <p:spPr bwMode="auto">
            <a:xfrm>
              <a:off x="24983" y="5937405"/>
              <a:ext cx="2988000" cy="864000"/>
            </a:xfrm>
            <a:prstGeom prst="rect">
              <a:avLst/>
            </a:prstGeom>
            <a:noFill/>
          </p:spPr>
        </p:pic>
        <p:pic>
          <p:nvPicPr>
            <p:cNvPr id="4100" name="Picture 4" descr="http://www.eneon.net/imatgestop/06.jpg"/>
            <p:cNvPicPr>
              <a:picLocks noChangeAspect="1" noChangeArrowheads="1"/>
            </p:cNvPicPr>
            <p:nvPr/>
          </p:nvPicPr>
          <p:blipFill>
            <a:blip r:embed="rId3" cstate="print"/>
            <a:srcRect/>
            <a:stretch>
              <a:fillRect/>
            </a:stretch>
          </p:blipFill>
          <p:spPr bwMode="auto">
            <a:xfrm>
              <a:off x="24983" y="5001301"/>
              <a:ext cx="2987302" cy="864096"/>
            </a:xfrm>
            <a:prstGeom prst="rect">
              <a:avLst/>
            </a:prstGeom>
            <a:noFill/>
          </p:spPr>
        </p:pic>
        <p:pic>
          <p:nvPicPr>
            <p:cNvPr id="4102" name="Picture 6" descr="http://www.eneon.net/imatgestop/05.jpg"/>
            <p:cNvPicPr>
              <a:picLocks noChangeAspect="1" noChangeArrowheads="1"/>
            </p:cNvPicPr>
            <p:nvPr/>
          </p:nvPicPr>
          <p:blipFill>
            <a:blip r:embed="rId4" cstate="print"/>
            <a:srcRect/>
            <a:stretch>
              <a:fillRect/>
            </a:stretch>
          </p:blipFill>
          <p:spPr bwMode="auto">
            <a:xfrm>
              <a:off x="3084293" y="5937405"/>
              <a:ext cx="2988000" cy="864298"/>
            </a:xfrm>
            <a:prstGeom prst="rect">
              <a:avLst/>
            </a:prstGeom>
            <a:noFill/>
          </p:spPr>
        </p:pic>
        <p:pic>
          <p:nvPicPr>
            <p:cNvPr id="4104" name="Picture 8" descr="http://www.eneon.net/imatgestop/08.jpg"/>
            <p:cNvPicPr>
              <a:picLocks noChangeAspect="1" noChangeArrowheads="1"/>
            </p:cNvPicPr>
            <p:nvPr/>
          </p:nvPicPr>
          <p:blipFill>
            <a:blip r:embed="rId5" cstate="print"/>
            <a:srcRect/>
            <a:stretch>
              <a:fillRect/>
            </a:stretch>
          </p:blipFill>
          <p:spPr bwMode="auto">
            <a:xfrm>
              <a:off x="3084293" y="5001301"/>
              <a:ext cx="2988000" cy="864298"/>
            </a:xfrm>
            <a:prstGeom prst="rect">
              <a:avLst/>
            </a:prstGeom>
            <a:noFill/>
          </p:spPr>
        </p:pic>
        <p:pic>
          <p:nvPicPr>
            <p:cNvPr id="4106" name="Picture 10" descr="http://www.eneon.net/imatgestop/04.jpg"/>
            <p:cNvPicPr>
              <a:picLocks noChangeAspect="1" noChangeArrowheads="1"/>
            </p:cNvPicPr>
            <p:nvPr/>
          </p:nvPicPr>
          <p:blipFill>
            <a:blip r:embed="rId6" cstate="print"/>
            <a:srcRect/>
            <a:stretch>
              <a:fillRect/>
            </a:stretch>
          </p:blipFill>
          <p:spPr bwMode="auto">
            <a:xfrm>
              <a:off x="6132379" y="5001301"/>
              <a:ext cx="2988000" cy="864298"/>
            </a:xfrm>
            <a:prstGeom prst="rect">
              <a:avLst/>
            </a:prstGeom>
            <a:noFill/>
          </p:spPr>
        </p:pic>
        <p:pic>
          <p:nvPicPr>
            <p:cNvPr id="4108" name="Picture 12" descr="http://www.eneon.net/imatgestop/09.jpg"/>
            <p:cNvPicPr>
              <a:picLocks noChangeAspect="1" noChangeArrowheads="1"/>
            </p:cNvPicPr>
            <p:nvPr/>
          </p:nvPicPr>
          <p:blipFill>
            <a:blip r:embed="rId7" cstate="print"/>
            <a:srcRect/>
            <a:stretch>
              <a:fillRect/>
            </a:stretch>
          </p:blipFill>
          <p:spPr bwMode="auto">
            <a:xfrm>
              <a:off x="6132379" y="5937405"/>
              <a:ext cx="2988000" cy="864298"/>
            </a:xfrm>
            <a:prstGeom prst="rect">
              <a:avLst/>
            </a:prstGeom>
            <a:noFill/>
          </p:spPr>
        </p:pic>
      </p:grpSp>
      <p:sp>
        <p:nvSpPr>
          <p:cNvPr id="14" name="Títol 1"/>
          <p:cNvSpPr txBox="1">
            <a:spLocks/>
          </p:cNvSpPr>
          <p:nvPr/>
        </p:nvSpPr>
        <p:spPr>
          <a:xfrm>
            <a:off x="707575" y="3140968"/>
            <a:ext cx="7772400" cy="1692771"/>
          </a:xfrm>
          <a:prstGeom prst="rect">
            <a:avLst/>
          </a:prstGeom>
          <a:ln>
            <a:noFill/>
          </a:ln>
        </p:spPr>
        <p:txBody>
          <a:bodyPr>
            <a:spAutoFit/>
          </a:bodyPr>
          <a:lstStyle>
            <a:lvl1pPr marL="0" marR="0" indent="0" algn="ctr" defTabSz="914400" rtl="0" eaLnBrk="1" fontAlgn="auto" latinLnBrk="0" hangingPunct="1">
              <a:lnSpc>
                <a:spcPct val="100000"/>
              </a:lnSpc>
              <a:spcBef>
                <a:spcPct val="0"/>
              </a:spcBef>
              <a:spcAft>
                <a:spcPts val="0"/>
              </a:spcAft>
              <a:buClrTx/>
              <a:buSzTx/>
              <a:buFontTx/>
              <a:buNone/>
              <a:tabLst/>
              <a:defRPr sz="3200" b="0" i="1">
                <a:solidFill>
                  <a:srgbClr val="00897A"/>
                </a:solidFill>
                <a:effectLs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i="0" dirty="0" smtClean="0">
                <a:latin typeface="+mj-lt"/>
                <a:ea typeface="+mj-ea"/>
                <a:cs typeface="+mj-cs"/>
              </a:rPr>
              <a:t>Global Terrestrial Network – Hydrology (GTN-H)</a:t>
            </a:r>
          </a:p>
          <a:p>
            <a:pPr>
              <a:defRPr/>
            </a:pPr>
            <a:r>
              <a:rPr lang="en-US" sz="2800" b="1" i="0" dirty="0"/>
              <a:t>- Hydrological Networks in Europe - </a:t>
            </a:r>
            <a:endParaRPr lang="en-US" sz="2400" b="1" i="0" dirty="0"/>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897A"/>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lang="en-US" sz="2000" b="1" i="0" dirty="0" smtClean="0">
                <a:latin typeface="+mj-lt"/>
                <a:ea typeface="+mj-ea"/>
                <a:cs typeface="+mj-cs"/>
              </a:rPr>
              <a:t>Wolfgang </a:t>
            </a:r>
            <a:r>
              <a:rPr lang="en-US" sz="2000" b="1" i="0" dirty="0" smtClean="0">
                <a:latin typeface="+mj-lt"/>
                <a:ea typeface="+mj-ea"/>
                <a:cs typeface="+mj-cs"/>
              </a:rPr>
              <a:t>E. Grabs (</a:t>
            </a:r>
            <a:r>
              <a:rPr lang="en-US" sz="2000" b="1" i="0" dirty="0" smtClean="0">
                <a:latin typeface="+mj-lt"/>
                <a:ea typeface="+mj-ea"/>
                <a:cs typeface="+mj-cs"/>
                <a:hlinkClick r:id="rId8"/>
              </a:rPr>
              <a:t>grabs@bafg.de</a:t>
            </a:r>
            <a:r>
              <a:rPr lang="en-US" sz="2000" b="1" i="0" dirty="0" smtClean="0">
                <a:latin typeface="+mj-lt"/>
                <a:ea typeface="+mj-ea"/>
                <a:cs typeface="+mj-cs"/>
              </a:rPr>
              <a:t>)</a:t>
            </a:r>
            <a:endParaRPr kumimoji="0" lang="en-US" sz="1800" b="1" i="0" u="none" strike="noStrike" kern="1200" cap="none" spc="0" normalizeH="0" baseline="0" noProof="0" dirty="0" smtClean="0">
              <a:ln>
                <a:noFill/>
              </a:ln>
              <a:solidFill>
                <a:srgbClr val="00897A"/>
              </a:solidFill>
              <a:effectLst/>
              <a:uLnTx/>
              <a:uFillTx/>
              <a:latin typeface="+mj-lt"/>
              <a:ea typeface="+mj-ea"/>
              <a:cs typeface="+mj-cs"/>
            </a:endParaRPr>
          </a:p>
        </p:txBody>
      </p:sp>
      <p:sp>
        <p:nvSpPr>
          <p:cNvPr id="15" name="QuadreDeText 14"/>
          <p:cNvSpPr txBox="1"/>
          <p:nvPr/>
        </p:nvSpPr>
        <p:spPr>
          <a:xfrm>
            <a:off x="703111" y="1138135"/>
            <a:ext cx="7776864" cy="2000548"/>
          </a:xfrm>
          <a:prstGeom prst="rect">
            <a:avLst/>
          </a:prstGeom>
          <a:noFill/>
          <a:ln>
            <a:noFill/>
          </a:ln>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noProof="0" dirty="0" smtClean="0">
                <a:solidFill>
                  <a:srgbClr val="00897A"/>
                </a:solidFill>
                <a:effectLst/>
                <a:latin typeface="+mj-lt"/>
                <a:ea typeface="+mj-ea"/>
                <a:cs typeface="+mj-cs"/>
              </a:rPr>
              <a:t>ENEON first workshop</a:t>
            </a:r>
            <a:endParaRPr lang="en-US" sz="4000" b="1" i="0" kern="1200" noProof="0" dirty="0" smtClean="0">
              <a:solidFill>
                <a:srgbClr val="00897A"/>
              </a:solidFill>
              <a:effectLst/>
              <a:latin typeface="+mj-lt"/>
              <a:ea typeface="+mj-ea"/>
              <a:cs typeface="+mj-cs"/>
            </a:endParaRPr>
          </a:p>
          <a:p>
            <a:pPr algn="ctr"/>
            <a:r>
              <a:rPr lang="en-US" sz="3200" i="1" dirty="0" smtClean="0">
                <a:solidFill>
                  <a:srgbClr val="00897A"/>
                </a:solidFill>
              </a:rPr>
              <a:t>Observing Europe: Networking the Earth Observation Networks in Europe</a:t>
            </a:r>
          </a:p>
          <a:p>
            <a:pPr lvl="0" algn="ctr"/>
            <a:r>
              <a:rPr lang="en-US" sz="2400" i="1" dirty="0" smtClean="0">
                <a:solidFill>
                  <a:schemeClr val="tx1">
                    <a:tint val="75000"/>
                  </a:schemeClr>
                </a:solidFill>
              </a:rPr>
              <a:t>21-22 September, Paris</a:t>
            </a:r>
            <a:endParaRPr lang="ca-ES" sz="4000" b="1" i="0" kern="1200" dirty="0" smtClean="0">
              <a:solidFill>
                <a:srgbClr val="00897A"/>
              </a:solidFill>
              <a:effectLst/>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Autofit/>
          </a:bodyPr>
          <a:lstStyle/>
          <a:p>
            <a:r>
              <a:rPr lang="en-US" sz="2800" b="1" dirty="0" smtClean="0">
                <a:solidFill>
                  <a:schemeClr val="tx2"/>
                </a:solidFill>
              </a:rPr>
              <a:t>User Needs and Essential Water Cycle Variables (EWVs)</a:t>
            </a:r>
            <a:endParaRPr lang="en-US" sz="2800" b="1" dirty="0">
              <a:solidFill>
                <a:schemeClr val="tx2"/>
              </a:solidFill>
            </a:endParaRPr>
          </a:p>
        </p:txBody>
      </p:sp>
      <p:sp>
        <p:nvSpPr>
          <p:cNvPr id="3" name="Content Placeholder 2"/>
          <p:cNvSpPr>
            <a:spLocks noGrp="1"/>
          </p:cNvSpPr>
          <p:nvPr>
            <p:ph idx="1"/>
          </p:nvPr>
        </p:nvSpPr>
        <p:spPr bwMode="black">
          <a:xfrm>
            <a:off x="457200" y="1700808"/>
            <a:ext cx="8229600" cy="5040560"/>
          </a:xfrm>
        </p:spPr>
        <p:txBody>
          <a:bodyPr>
            <a:normAutofit fontScale="25000" lnSpcReduction="20000"/>
          </a:bodyPr>
          <a:lstStyle/>
          <a:p>
            <a:r>
              <a:rPr lang="en-US" sz="9600" b="1" dirty="0" smtClean="0">
                <a:solidFill>
                  <a:schemeClr val="tx2"/>
                </a:solidFill>
              </a:rPr>
              <a:t>Developed by (1) GEO-UIC-SBA-Water (2010) &amp; GEOSS Water Strategy Report CoP—(2015)</a:t>
            </a:r>
          </a:p>
          <a:p>
            <a:r>
              <a:rPr lang="en-US" sz="9600" b="1" dirty="0" smtClean="0">
                <a:solidFill>
                  <a:schemeClr val="tx2"/>
                </a:solidFill>
              </a:rPr>
              <a:t>Through review process with wide acceptance by the community</a:t>
            </a:r>
          </a:p>
          <a:p>
            <a:r>
              <a:rPr lang="en-US" sz="9600" b="1" dirty="0" smtClean="0">
                <a:solidFill>
                  <a:schemeClr val="tx2"/>
                </a:solidFill>
              </a:rPr>
              <a:t>EWVs are linked to applications and end-users.  They are derived by reviewing/consolidating  user-needs/requirements (for observations of water variables) in all GEO user sectors as defined by the GEO SBA’s </a:t>
            </a:r>
          </a:p>
          <a:p>
            <a:r>
              <a:rPr lang="en-US" sz="9600" b="1" dirty="0" smtClean="0">
                <a:solidFill>
                  <a:schemeClr val="tx2"/>
                </a:solidFill>
              </a:rPr>
              <a:t>Community agreement reached by review (process) and consensus</a:t>
            </a:r>
          </a:p>
          <a:p>
            <a:r>
              <a:rPr lang="en-US" sz="9600" b="1" dirty="0" smtClean="0">
                <a:solidFill>
                  <a:schemeClr val="tx2"/>
                </a:solidFill>
              </a:rPr>
              <a:t>EWVs are linked to international bodies (GEO and collaborating Member </a:t>
            </a:r>
            <a:r>
              <a:rPr lang="en-US" sz="9600" b="1" dirty="0">
                <a:solidFill>
                  <a:schemeClr val="tx2"/>
                </a:solidFill>
              </a:rPr>
              <a:t>O</a:t>
            </a:r>
            <a:r>
              <a:rPr lang="en-US" sz="9600" b="1" dirty="0" smtClean="0">
                <a:solidFill>
                  <a:schemeClr val="tx2"/>
                </a:solidFill>
              </a:rPr>
              <a:t>rganizations)</a:t>
            </a:r>
          </a:p>
          <a:p>
            <a:r>
              <a:rPr lang="en-US" sz="9600" b="1" dirty="0" smtClean="0">
                <a:solidFill>
                  <a:schemeClr val="tx2"/>
                </a:solidFill>
              </a:rPr>
              <a:t>Data base with information on EWVs: Various, as maintained by  national, regional and international organizations and programs.</a:t>
            </a:r>
            <a:r>
              <a:rPr lang="en-CA" sz="9600" b="1" dirty="0">
                <a:solidFill>
                  <a:prstClr val="black"/>
                </a:solidFill>
                <a:ea typeface="Calibri"/>
                <a:cs typeface="Times New Roman"/>
              </a:rPr>
              <a:t> </a:t>
            </a:r>
            <a:r>
              <a:rPr lang="de-DE" sz="4000" b="1" dirty="0">
                <a:solidFill>
                  <a:prstClr val="black"/>
                </a:solidFill>
                <a:ea typeface="Calibri"/>
                <a:cs typeface="Times New Roman"/>
              </a:rPr>
              <a:t> </a:t>
            </a:r>
            <a:r>
              <a:rPr lang="de-DE" sz="4000" b="1" dirty="0" smtClean="0">
                <a:solidFill>
                  <a:prstClr val="black"/>
                </a:solidFill>
                <a:ea typeface="Calibri"/>
                <a:cs typeface="Times New Roman"/>
              </a:rPr>
              <a:t>                                                                                                                                   </a:t>
            </a:r>
            <a:r>
              <a:rPr lang="en-CA" sz="4000" b="1" dirty="0" smtClean="0">
                <a:solidFill>
                  <a:prstClr val="black"/>
                </a:solidFill>
                <a:ea typeface="Calibri"/>
                <a:cs typeface="Times New Roman"/>
              </a:rPr>
              <a:t> </a:t>
            </a:r>
            <a:r>
              <a:rPr lang="en-CA" sz="4000" b="1" dirty="0">
                <a:solidFill>
                  <a:prstClr val="black"/>
                </a:solidFill>
                <a:ea typeface="Calibri"/>
                <a:cs typeface="Times New Roman"/>
              </a:rPr>
              <a:t>Source: Sushil  </a:t>
            </a:r>
            <a:r>
              <a:rPr lang="en-US" sz="4000" b="1" dirty="0">
                <a:solidFill>
                  <a:prstClr val="black"/>
                </a:solidFill>
                <a:ea typeface="Calibri"/>
                <a:cs typeface="Times New Roman"/>
              </a:rPr>
              <a:t>Unninayar (</a:t>
            </a:r>
            <a:r>
              <a:rPr lang="en-US" sz="4000" b="1" dirty="0" smtClean="0">
                <a:solidFill>
                  <a:prstClr val="black"/>
                </a:solidFill>
                <a:ea typeface="Calibri"/>
                <a:cs typeface="Times New Roman"/>
              </a:rPr>
              <a:t>NASA/GSFC-GESTAR)</a:t>
            </a:r>
            <a:endParaRPr lang="en-US" sz="4000" b="1" dirty="0" smtClean="0">
              <a:solidFill>
                <a:schemeClr val="tx2"/>
              </a:solidFill>
            </a:endParaRPr>
          </a:p>
          <a:p>
            <a:pPr marL="0" indent="0">
              <a:buNone/>
            </a:pPr>
            <a:r>
              <a:rPr lang="en-US" sz="9600" b="1" dirty="0"/>
              <a:t> </a:t>
            </a:r>
            <a:r>
              <a:rPr lang="en-US" sz="9600" b="1" dirty="0" smtClean="0"/>
              <a:t>					</a:t>
            </a:r>
            <a:r>
              <a:rPr lang="en-US" sz="4200" b="1" dirty="0" smtClean="0">
                <a:solidFill>
                  <a:prstClr val="black"/>
                </a:solidFill>
                <a:ea typeface="Calibri"/>
                <a:cs typeface="Times New Roman"/>
              </a:rPr>
              <a:t>)</a:t>
            </a:r>
            <a:endParaRPr lang="en-US" sz="4200" b="1" dirty="0" smtClean="0"/>
          </a:p>
          <a:p>
            <a:pPr marL="0" indent="0">
              <a:buNone/>
            </a:pPr>
            <a:r>
              <a:rPr lang="en-US" sz="7400" dirty="0"/>
              <a:t> </a:t>
            </a:r>
            <a:endParaRPr lang="en-US" sz="7400" dirty="0" smtClean="0"/>
          </a:p>
          <a:p>
            <a:endParaRPr lang="en-US" dirty="0"/>
          </a:p>
          <a:p>
            <a:endParaRPr lang="en-US" dirty="0"/>
          </a:p>
        </p:txBody>
      </p:sp>
    </p:spTree>
    <p:extLst>
      <p:ext uri="{BB962C8B-B14F-4D97-AF65-F5344CB8AC3E}">
        <p14:creationId xmlns:p14="http://schemas.microsoft.com/office/powerpoint/2010/main" val="15490632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3528"/>
            <a:ext cx="8229600" cy="2057400"/>
          </a:xfrm>
        </p:spPr>
        <p:txBody>
          <a:bodyPr>
            <a:noAutofit/>
          </a:bodyPr>
          <a:lstStyle/>
          <a:p>
            <a:r>
              <a:rPr lang="en-US" sz="2800" b="1" dirty="0" smtClean="0">
                <a:solidFill>
                  <a:schemeClr val="tx2"/>
                </a:solidFill>
              </a:rPr>
              <a:t>Definitions: Essential Water Variables (EWV) are defined as water variables/parameters that address “user”-defined critical requirements for one or more of the following:</a:t>
            </a:r>
            <a:endParaRPr lang="en-US" sz="2800" b="1" dirty="0">
              <a:solidFill>
                <a:schemeClr val="tx2"/>
              </a:solidFill>
            </a:endParaRPr>
          </a:p>
        </p:txBody>
      </p:sp>
      <p:sp>
        <p:nvSpPr>
          <p:cNvPr id="3" name="Content Placeholder 2"/>
          <p:cNvSpPr>
            <a:spLocks noGrp="1"/>
          </p:cNvSpPr>
          <p:nvPr>
            <p:ph idx="1"/>
          </p:nvPr>
        </p:nvSpPr>
        <p:spPr>
          <a:xfrm>
            <a:off x="457200" y="2362200"/>
            <a:ext cx="8229600" cy="3763963"/>
          </a:xfrm>
        </p:spPr>
        <p:txBody>
          <a:bodyPr>
            <a:normAutofit lnSpcReduction="10000"/>
          </a:bodyPr>
          <a:lstStyle/>
          <a:p>
            <a:pPr marL="0" indent="0">
              <a:buNone/>
            </a:pPr>
            <a:endParaRPr lang="en-US" sz="2400" b="1" dirty="0" smtClean="0"/>
          </a:p>
          <a:p>
            <a:r>
              <a:rPr lang="en-US" sz="2400" b="1" dirty="0" smtClean="0">
                <a:solidFill>
                  <a:schemeClr val="tx2"/>
                </a:solidFill>
              </a:rPr>
              <a:t>(1) Observational “monitoring” of key elements of the global and regional/local water cycle,</a:t>
            </a:r>
          </a:p>
          <a:p>
            <a:r>
              <a:rPr lang="en-US" sz="2400" b="1" dirty="0" smtClean="0">
                <a:solidFill>
                  <a:schemeClr val="tx2"/>
                </a:solidFill>
              </a:rPr>
              <a:t>(2) Observations required by diagnostic and/or land surface/hydrological prediction models that are used to generate derived products for the end-user communities, and</a:t>
            </a:r>
          </a:p>
          <a:p>
            <a:r>
              <a:rPr lang="en-US" sz="2400" b="1" dirty="0" smtClean="0">
                <a:solidFill>
                  <a:schemeClr val="tx2"/>
                </a:solidFill>
              </a:rPr>
              <a:t>(3) Observational and model-derived variables and parameters required by users of water data/information products as applied to various inter-disciplinary decision support systems and tools.</a:t>
            </a:r>
          </a:p>
        </p:txBody>
      </p:sp>
      <p:sp>
        <p:nvSpPr>
          <p:cNvPr id="4" name="Textfeld 3"/>
          <p:cNvSpPr txBox="1"/>
          <p:nvPr/>
        </p:nvSpPr>
        <p:spPr>
          <a:xfrm>
            <a:off x="5580112" y="6381328"/>
            <a:ext cx="3456384" cy="253916"/>
          </a:xfrm>
          <a:prstGeom prst="rect">
            <a:avLst/>
          </a:prstGeom>
          <a:noFill/>
        </p:spPr>
        <p:txBody>
          <a:bodyPr wrap="square" rtlCol="0">
            <a:spAutoFit/>
          </a:bodyPr>
          <a:lstStyle/>
          <a:p>
            <a:r>
              <a:rPr lang="en-CA" sz="1050" b="1" dirty="0">
                <a:solidFill>
                  <a:prstClr val="black"/>
                </a:solidFill>
                <a:ea typeface="Calibri"/>
                <a:cs typeface="Times New Roman"/>
              </a:rPr>
              <a:t>Source: </a:t>
            </a:r>
            <a:r>
              <a:rPr lang="en-CA" sz="1050" b="1" dirty="0" err="1">
                <a:solidFill>
                  <a:prstClr val="black"/>
                </a:solidFill>
                <a:ea typeface="Calibri"/>
                <a:cs typeface="Times New Roman"/>
              </a:rPr>
              <a:t>Sushil</a:t>
            </a:r>
            <a:r>
              <a:rPr lang="en-CA" sz="1050" b="1" dirty="0">
                <a:solidFill>
                  <a:prstClr val="black"/>
                </a:solidFill>
                <a:ea typeface="Calibri"/>
                <a:cs typeface="Times New Roman"/>
              </a:rPr>
              <a:t>  </a:t>
            </a:r>
            <a:r>
              <a:rPr lang="en-US" sz="1050" b="1" dirty="0">
                <a:solidFill>
                  <a:prstClr val="black"/>
                </a:solidFill>
                <a:ea typeface="Calibri"/>
                <a:cs typeface="Times New Roman"/>
              </a:rPr>
              <a:t>Unninayar (</a:t>
            </a:r>
            <a:r>
              <a:rPr lang="en-US" sz="1050" b="1" dirty="0" smtClean="0">
                <a:solidFill>
                  <a:prstClr val="black"/>
                </a:solidFill>
                <a:ea typeface="Calibri"/>
                <a:cs typeface="Times New Roman"/>
              </a:rPr>
              <a:t>NASA/GSFC-GESTAR)</a:t>
            </a:r>
            <a:endParaRPr lang="en-US" dirty="0"/>
          </a:p>
        </p:txBody>
      </p:sp>
    </p:spTree>
    <p:extLst>
      <p:ext uri="{BB962C8B-B14F-4D97-AF65-F5344CB8AC3E}">
        <p14:creationId xmlns:p14="http://schemas.microsoft.com/office/powerpoint/2010/main" val="265285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45022"/>
            <a:ext cx="8229600" cy="639762"/>
          </a:xfrm>
        </p:spPr>
        <p:txBody>
          <a:bodyPr>
            <a:normAutofit fontScale="90000"/>
          </a:bodyPr>
          <a:lstStyle/>
          <a:p>
            <a:r>
              <a:rPr lang="en-US" sz="3600" b="1" dirty="0" smtClean="0">
                <a:solidFill>
                  <a:schemeClr val="tx2"/>
                </a:solidFill>
              </a:rPr>
              <a:t>EWVs</a:t>
            </a:r>
            <a:endParaRPr lang="en-US" sz="3600" b="1" dirty="0">
              <a:solidFill>
                <a:schemeClr val="tx2"/>
              </a:solidFill>
            </a:endParaRPr>
          </a:p>
        </p:txBody>
      </p:sp>
      <p:sp>
        <p:nvSpPr>
          <p:cNvPr id="3" name="Content Placeholder 2"/>
          <p:cNvSpPr>
            <a:spLocks noGrp="1"/>
          </p:cNvSpPr>
          <p:nvPr>
            <p:ph idx="1"/>
          </p:nvPr>
        </p:nvSpPr>
        <p:spPr>
          <a:xfrm>
            <a:off x="457200" y="1174576"/>
            <a:ext cx="8229600" cy="5638800"/>
          </a:xfrm>
        </p:spPr>
        <p:txBody>
          <a:bodyPr>
            <a:normAutofit/>
          </a:bodyPr>
          <a:lstStyle/>
          <a:p>
            <a:endParaRPr lang="en-US" sz="2400" b="1" dirty="0" smtClean="0"/>
          </a:p>
          <a:p>
            <a:pPr marL="0" indent="0">
              <a:buNone/>
            </a:pPr>
            <a:r>
              <a:rPr lang="en-US" sz="2400" b="1" dirty="0" smtClean="0">
                <a:solidFill>
                  <a:schemeClr val="tx2"/>
                </a:solidFill>
              </a:rPr>
              <a:t>PRIMARY</a:t>
            </a:r>
            <a:endParaRPr lang="en-US" sz="2400" b="1" dirty="0">
              <a:solidFill>
                <a:schemeClr val="tx2"/>
              </a:solidFill>
            </a:endParaRPr>
          </a:p>
          <a:p>
            <a:r>
              <a:rPr lang="en-US" sz="2400" b="1" dirty="0" smtClean="0">
                <a:solidFill>
                  <a:schemeClr val="tx2"/>
                </a:solidFill>
              </a:rPr>
              <a:t>Precipitation</a:t>
            </a:r>
          </a:p>
          <a:p>
            <a:r>
              <a:rPr lang="en-US" sz="2400" b="1" dirty="0" smtClean="0">
                <a:solidFill>
                  <a:schemeClr val="tx2"/>
                </a:solidFill>
              </a:rPr>
              <a:t>ET</a:t>
            </a:r>
          </a:p>
          <a:p>
            <a:r>
              <a:rPr lang="en-US" sz="2400" b="1" dirty="0" smtClean="0">
                <a:solidFill>
                  <a:schemeClr val="tx2"/>
                </a:solidFill>
              </a:rPr>
              <a:t>Snow Cover (&amp; Depth, Freeze/Thaw Margins..)</a:t>
            </a:r>
          </a:p>
          <a:p>
            <a:r>
              <a:rPr lang="en-US" sz="2400" b="1" dirty="0" smtClean="0">
                <a:solidFill>
                  <a:schemeClr val="tx2"/>
                </a:solidFill>
              </a:rPr>
              <a:t>Soil Moisture/Temp</a:t>
            </a:r>
          </a:p>
          <a:p>
            <a:r>
              <a:rPr lang="en-US" sz="2400" b="1" dirty="0" smtClean="0">
                <a:solidFill>
                  <a:schemeClr val="tx2"/>
                </a:solidFill>
              </a:rPr>
              <a:t>Ground Water</a:t>
            </a:r>
          </a:p>
          <a:p>
            <a:r>
              <a:rPr lang="en-US" sz="2400" b="1" dirty="0" smtClean="0">
                <a:solidFill>
                  <a:schemeClr val="tx2"/>
                </a:solidFill>
              </a:rPr>
              <a:t>Runoff/Streamflow/River Discharge</a:t>
            </a:r>
          </a:p>
          <a:p>
            <a:r>
              <a:rPr lang="en-US" sz="2400" b="1" dirty="0" smtClean="0">
                <a:solidFill>
                  <a:schemeClr val="tx2"/>
                </a:solidFill>
              </a:rPr>
              <a:t>Lakes/Reservoir Levels and Aquifer Volumetric Change</a:t>
            </a:r>
          </a:p>
          <a:p>
            <a:r>
              <a:rPr lang="en-US" sz="2400" b="1" dirty="0" smtClean="0">
                <a:solidFill>
                  <a:schemeClr val="tx2"/>
                </a:solidFill>
              </a:rPr>
              <a:t>Water Quality</a:t>
            </a:r>
          </a:p>
          <a:p>
            <a:r>
              <a:rPr lang="en-US" sz="2400" b="1" dirty="0" smtClean="0">
                <a:solidFill>
                  <a:schemeClr val="tx2"/>
                </a:solidFill>
              </a:rPr>
              <a:t>Water Use/Demand (Agro, Hydro, Energy, Urban,…)</a:t>
            </a:r>
          </a:p>
          <a:p>
            <a:r>
              <a:rPr lang="en-US" sz="2400" b="1" dirty="0" smtClean="0">
                <a:solidFill>
                  <a:schemeClr val="tx2"/>
                </a:solidFill>
              </a:rPr>
              <a:t>Glaciers/Ice Sheets</a:t>
            </a:r>
          </a:p>
          <a:p>
            <a:pPr marL="0" indent="0">
              <a:buNone/>
            </a:pPr>
            <a:r>
              <a:rPr lang="en-CA" sz="800" b="1" dirty="0" smtClean="0">
                <a:solidFill>
                  <a:prstClr val="black"/>
                </a:solidFill>
                <a:ea typeface="Calibri"/>
                <a:cs typeface="Times New Roman"/>
              </a:rPr>
              <a:t>					</a:t>
            </a:r>
            <a:r>
              <a:rPr lang="en-CA" sz="1050" b="1" dirty="0" smtClean="0">
                <a:solidFill>
                  <a:prstClr val="black"/>
                </a:solidFill>
                <a:ea typeface="Calibri"/>
                <a:cs typeface="Times New Roman"/>
              </a:rPr>
              <a:t>Source</a:t>
            </a:r>
            <a:r>
              <a:rPr lang="en-CA" sz="1050" b="1" dirty="0">
                <a:solidFill>
                  <a:prstClr val="black"/>
                </a:solidFill>
                <a:ea typeface="Calibri"/>
                <a:cs typeface="Times New Roman"/>
              </a:rPr>
              <a:t>: </a:t>
            </a:r>
            <a:r>
              <a:rPr lang="en-CA" sz="1050" b="1" dirty="0" err="1">
                <a:solidFill>
                  <a:prstClr val="black"/>
                </a:solidFill>
                <a:ea typeface="Calibri"/>
                <a:cs typeface="Times New Roman"/>
              </a:rPr>
              <a:t>Sushil</a:t>
            </a:r>
            <a:r>
              <a:rPr lang="en-CA" sz="1050" b="1" dirty="0">
                <a:solidFill>
                  <a:prstClr val="black"/>
                </a:solidFill>
                <a:ea typeface="Calibri"/>
                <a:cs typeface="Times New Roman"/>
              </a:rPr>
              <a:t>  </a:t>
            </a:r>
            <a:r>
              <a:rPr lang="en-US" sz="1050" b="1" dirty="0">
                <a:solidFill>
                  <a:prstClr val="black"/>
                </a:solidFill>
                <a:ea typeface="Calibri"/>
                <a:cs typeface="Times New Roman"/>
              </a:rPr>
              <a:t>Unninayar (</a:t>
            </a:r>
            <a:r>
              <a:rPr lang="en-US" sz="1050" b="1" dirty="0" smtClean="0">
                <a:solidFill>
                  <a:prstClr val="black"/>
                </a:solidFill>
                <a:ea typeface="Calibri"/>
                <a:cs typeface="Times New Roman"/>
              </a:rPr>
              <a:t>NASA/GSFC-GESTAR)</a:t>
            </a:r>
            <a:endParaRPr lang="en-US" sz="1050" b="1" dirty="0"/>
          </a:p>
        </p:txBody>
      </p:sp>
    </p:spTree>
    <p:extLst>
      <p:ext uri="{BB962C8B-B14F-4D97-AF65-F5344CB8AC3E}">
        <p14:creationId xmlns:p14="http://schemas.microsoft.com/office/powerpoint/2010/main" val="197902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1"/>
          <p:cNvSpPr>
            <a:spLocks noGrp="1"/>
          </p:cNvSpPr>
          <p:nvPr>
            <p:ph type="title"/>
          </p:nvPr>
        </p:nvSpPr>
        <p:spPr>
          <a:xfrm>
            <a:off x="0" y="908720"/>
            <a:ext cx="9144000" cy="615553"/>
          </a:xfrm>
        </p:spPr>
        <p:txBody>
          <a:bodyPr wrap="square">
            <a:spAutoFit/>
          </a:bodyPr>
          <a:lstStyle/>
          <a:p>
            <a:r>
              <a:rPr lang="en-US" sz="3400" b="1" u="sng" dirty="0" smtClean="0"/>
              <a:t>Questions to be answered by your network (3/3)</a:t>
            </a:r>
            <a:endParaRPr lang="en-US" sz="3400" b="1" u="sng" dirty="0"/>
          </a:p>
        </p:txBody>
      </p:sp>
      <p:sp>
        <p:nvSpPr>
          <p:cNvPr id="5" name="Contenidor de contingut 2"/>
          <p:cNvSpPr>
            <a:spLocks noGrp="1"/>
          </p:cNvSpPr>
          <p:nvPr>
            <p:ph idx="1"/>
          </p:nvPr>
        </p:nvSpPr>
        <p:spPr>
          <a:xfrm>
            <a:off x="395536" y="1652550"/>
            <a:ext cx="8229600" cy="5040560"/>
          </a:xfrm>
        </p:spPr>
        <p:txBody>
          <a:bodyPr>
            <a:normAutofit fontScale="85000" lnSpcReduction="20000"/>
          </a:bodyPr>
          <a:lstStyle/>
          <a:p>
            <a:pPr marL="514350" indent="-514350" algn="just">
              <a:buNone/>
            </a:pPr>
            <a:r>
              <a:rPr lang="en-US" b="1" i="1" dirty="0" smtClean="0"/>
              <a:t>3. About a network of networks</a:t>
            </a:r>
          </a:p>
          <a:p>
            <a:pPr marL="914400" lvl="1" indent="-514350" algn="just">
              <a:buNone/>
            </a:pPr>
            <a:r>
              <a:rPr lang="en-US" dirty="0" smtClean="0"/>
              <a:t>3.1 Interfaces exist mainly with national networks as well as through the GEO-Portal and the Portal of WMO’s Integrated Global Observing System (WIGOS) </a:t>
            </a:r>
          </a:p>
          <a:p>
            <a:pPr marL="914400" lvl="1" indent="-514350" algn="just">
              <a:buNone/>
            </a:pPr>
            <a:r>
              <a:rPr lang="en-US" dirty="0" smtClean="0"/>
              <a:t>3.2 In the European context, interfaces would desirable with EEA and perhaps through COPERNICUS mechanisms</a:t>
            </a:r>
          </a:p>
          <a:p>
            <a:pPr marL="914400" lvl="1" indent="-514350" algn="just">
              <a:buNone/>
            </a:pPr>
            <a:r>
              <a:rPr lang="en-US" dirty="0" smtClean="0"/>
              <a:t>3.3 In principal, GTN-H and its federated data centers could benefit from the existence of an ENEON or a similar network</a:t>
            </a:r>
          </a:p>
          <a:p>
            <a:pPr marL="914400" lvl="1" indent="-514350" algn="just">
              <a:buNone/>
            </a:pPr>
            <a:r>
              <a:rPr lang="en-US" dirty="0" smtClean="0"/>
              <a:t>3.4 From </a:t>
            </a:r>
            <a:r>
              <a:rPr lang="en-US" dirty="0" smtClean="0"/>
              <a:t>your </a:t>
            </a:r>
            <a:r>
              <a:rPr lang="en-US" dirty="0" smtClean="0"/>
              <a:t>point of view how this network of network should be managed? Need to know more about its functions and management</a:t>
            </a:r>
          </a:p>
          <a:p>
            <a:pPr marL="914400" lvl="1" indent="-514350" algn="just">
              <a:buNone/>
            </a:pPr>
            <a:r>
              <a:rPr lang="en-US" dirty="0" smtClean="0"/>
              <a:t>3.5 GTN-H is the observational component of the GEO Integrated Global Water Cycle Observations – Community of Practice (IGWCO-</a:t>
            </a:r>
            <a:r>
              <a:rPr lang="en-US" dirty="0" err="1" smtClean="0"/>
              <a:t>CoP</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50702"/>
            <a:ext cx="8229600" cy="778098"/>
          </a:xfrm>
        </p:spPr>
        <p:txBody>
          <a:bodyPr>
            <a:normAutofit/>
          </a:bodyPr>
          <a:lstStyle/>
          <a:p>
            <a:r>
              <a:rPr lang="en-GB" sz="2800" dirty="0" smtClean="0"/>
              <a:t>GRDC Stations for WMO RA VI - Europe</a:t>
            </a:r>
            <a:endParaRPr lang="en-GB" sz="2800" dirty="0"/>
          </a:p>
        </p:txBody>
      </p:sp>
      <p:pic>
        <p:nvPicPr>
          <p:cNvPr id="1026" name="Picture 2" descr="D:\Users\looser\Documents\Papers &amp; Posters\2015 Graphs and Maps\grdc_status_eur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39070"/>
            <a:ext cx="8928992" cy="485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2286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856" y="994718"/>
            <a:ext cx="8229600" cy="706090"/>
          </a:xfrm>
        </p:spPr>
        <p:txBody>
          <a:bodyPr>
            <a:normAutofit/>
          </a:bodyPr>
          <a:lstStyle/>
          <a:p>
            <a:r>
              <a:rPr lang="en-GB" sz="2000" dirty="0" smtClean="0"/>
              <a:t>Availability of European river </a:t>
            </a:r>
            <a:r>
              <a:rPr lang="en-GB" sz="2000" dirty="0"/>
              <a:t>d</a:t>
            </a:r>
            <a:r>
              <a:rPr lang="en-GB" sz="2000" dirty="0" smtClean="0"/>
              <a:t>ischarge stations at the GRDC on country basis </a:t>
            </a:r>
            <a:endParaRPr lang="en-GB" sz="2000" dirty="0"/>
          </a:p>
        </p:txBody>
      </p:sp>
      <p:graphicFrame>
        <p:nvGraphicFramePr>
          <p:cNvPr id="3" name="Tabelle 2"/>
          <p:cNvGraphicFramePr>
            <a:graphicFrameLocks noGrp="1"/>
          </p:cNvGraphicFramePr>
          <p:nvPr>
            <p:extLst>
              <p:ext uri="{D42A27DB-BD31-4B8C-83A1-F6EECF244321}">
                <p14:modId xmlns:p14="http://schemas.microsoft.com/office/powerpoint/2010/main" val="2905554911"/>
              </p:ext>
            </p:extLst>
          </p:nvPr>
        </p:nvGraphicFramePr>
        <p:xfrm>
          <a:off x="395537" y="1878741"/>
          <a:ext cx="8424935" cy="4574595"/>
        </p:xfrm>
        <a:graphic>
          <a:graphicData uri="http://schemas.openxmlformats.org/drawingml/2006/table">
            <a:tbl>
              <a:tblPr/>
              <a:tblGrid>
                <a:gridCol w="1041629"/>
                <a:gridCol w="811857"/>
                <a:gridCol w="949720"/>
                <a:gridCol w="1133537"/>
                <a:gridCol w="842493"/>
                <a:gridCol w="949720"/>
                <a:gridCol w="903766"/>
                <a:gridCol w="842493"/>
                <a:gridCol w="949720"/>
              </a:tblGrid>
              <a:tr h="540311">
                <a:tc>
                  <a:txBody>
                    <a:bodyPr/>
                    <a:lstStyle/>
                    <a:p>
                      <a:pPr algn="ctr" fontAlgn="ctr"/>
                      <a:r>
                        <a:rPr lang="en-GB" sz="1200" b="1" i="0" u="none" strike="noStrike" dirty="0">
                          <a:solidFill>
                            <a:srgbClr val="000000"/>
                          </a:solidFill>
                          <a:effectLst/>
                          <a:latin typeface="Calibri"/>
                        </a:rPr>
                        <a:t>Country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a:rPr>
                        <a:t>Number of Stations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a:rPr>
                        <a:t>Latest data available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a:rPr>
                        <a:t>Country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a:rPr>
                        <a:t>Number of Stations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a:rPr>
                        <a:t>Latest data available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a:rPr>
                        <a:t>Country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a:rPr>
                        <a:t>Number of Stations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a:rPr>
                        <a:t>Latest data available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Albania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1984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France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Macedonia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1990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Armenia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1982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United Kingdom</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Netherlands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Austria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2009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Georgia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1987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Norway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2008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Azerbaijan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1987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Greece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1995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Poland</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1997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Belgium</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1979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Croatia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1990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Portugal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1991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Bulgaria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1999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Hungary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1999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Romania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Belarus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2002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Ireland</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Serbia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Switzerland</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Israel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1993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GB" sz="1200" b="0" i="0" u="none" strike="noStrike">
                          <a:solidFill>
                            <a:srgbClr val="000000"/>
                          </a:solidFill>
                          <a:effectLst/>
                          <a:latin typeface="Calibri"/>
                        </a:rPr>
                        <a:t>Russian Federation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GB" sz="1200" b="0" i="0" u="none" strike="noStrike">
                          <a:solidFill>
                            <a:srgbClr val="000000"/>
                          </a:solidFill>
                          <a:effectLst/>
                          <a:latin typeface="Calibri"/>
                        </a:rPr>
                        <a:t>381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200" b="0" i="0" u="none" strike="noStrike">
                          <a:solidFill>
                            <a:srgbClr val="000000"/>
                          </a:solidFill>
                          <a:effectLst/>
                          <a:latin typeface="Calibri"/>
                        </a:rPr>
                        <a:t>2011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Cyprus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2003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Iceland</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r>
              <a:tr h="318269">
                <a:tc>
                  <a:txBody>
                    <a:bodyPr/>
                    <a:lstStyle/>
                    <a:p>
                      <a:pPr algn="l" fontAlgn="b"/>
                      <a:r>
                        <a:rPr lang="en-GB" sz="1200" b="0" i="0" u="none" strike="noStrike" dirty="0">
                          <a:solidFill>
                            <a:srgbClr val="000000"/>
                          </a:solidFill>
                          <a:effectLst/>
                          <a:latin typeface="Calibri"/>
                        </a:rPr>
                        <a:t>Czech Republic</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Italy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2008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Sweden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2013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Germany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326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2013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Jordan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1988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Slovenia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Denmark</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Lithuania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2009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Slovakia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2008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Estonia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1987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Luxembourg</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1987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Syria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1979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42">
                <a:tc>
                  <a:txBody>
                    <a:bodyPr/>
                    <a:lstStyle/>
                    <a:p>
                      <a:pPr algn="l" fontAlgn="b"/>
                      <a:r>
                        <a:rPr lang="en-GB" sz="1200" b="0" i="0" u="none" strike="noStrike">
                          <a:solidFill>
                            <a:srgbClr val="000000"/>
                          </a:solidFill>
                          <a:effectLst/>
                          <a:latin typeface="Calibri"/>
                        </a:rPr>
                        <a:t>Spain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1999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Latvia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Turkey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1987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69">
                <a:tc>
                  <a:txBody>
                    <a:bodyPr/>
                    <a:lstStyle/>
                    <a:p>
                      <a:pPr algn="l" fontAlgn="b"/>
                      <a:r>
                        <a:rPr lang="en-GB" sz="1200" b="0" i="0" u="none" strike="noStrike">
                          <a:solidFill>
                            <a:srgbClr val="000000"/>
                          </a:solidFill>
                          <a:effectLst/>
                          <a:latin typeface="Calibri"/>
                        </a:rPr>
                        <a:t>Finland</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2012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Moldova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1987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Ukraine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1995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08193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866"/>
            <a:ext cx="8229600" cy="935942"/>
          </a:xfrm>
        </p:spPr>
        <p:txBody>
          <a:bodyPr>
            <a:normAutofit fontScale="90000"/>
          </a:bodyPr>
          <a:lstStyle/>
          <a:p>
            <a:r>
              <a:rPr lang="en-GB" sz="2800" dirty="0" smtClean="0"/>
              <a:t>Global Terrestrial Network for Hydrology (GTN-R) stations for WMO RA VI - Europe</a:t>
            </a:r>
            <a:endParaRPr lang="en-GB"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784887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3390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dirty="0" smtClean="0"/>
              <a:t>Climate Sensitive Stations </a:t>
            </a:r>
            <a:r>
              <a:rPr lang="en-GB" sz="2800" dirty="0"/>
              <a:t>for WMO RA </a:t>
            </a:r>
            <a:r>
              <a:rPr lang="en-GB" sz="2800" dirty="0" smtClean="0"/>
              <a:t>VI - Europe</a:t>
            </a:r>
            <a:endParaRPr lang="en-GB"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8784976" cy="557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5294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836712"/>
            <a:ext cx="7772400" cy="792088"/>
          </a:xfrm>
        </p:spPr>
        <p:txBody>
          <a:bodyPr>
            <a:normAutofit/>
          </a:bodyPr>
          <a:lstStyle/>
          <a:p>
            <a:r>
              <a:rPr lang="en-GB" sz="2000" dirty="0" smtClean="0"/>
              <a:t>European Water Archive of the UNESCO –EURO-FRIEND-Water Programme maintained by the GRDC </a:t>
            </a:r>
            <a:endParaRPr lang="en-GB" sz="2000" dirty="0"/>
          </a:p>
        </p:txBody>
      </p:sp>
      <p:pic>
        <p:nvPicPr>
          <p:cNvPr id="1026" name="Picture 2" descr="D:\Users\looser\Documents\Papers &amp; Posters\2014 Graphs and Maps\ewa_TSE_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806489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6179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648072"/>
          </a:xfrm>
        </p:spPr>
        <p:txBody>
          <a:bodyPr>
            <a:normAutofit/>
          </a:bodyPr>
          <a:lstStyle/>
          <a:p>
            <a:r>
              <a:rPr lang="de-DE" sz="2800" b="1" dirty="0" smtClean="0"/>
              <a:t>EFAS – </a:t>
            </a:r>
            <a:r>
              <a:rPr lang="de-DE" sz="2800" b="1" dirty="0" err="1" smtClean="0"/>
              <a:t>Example</a:t>
            </a:r>
            <a:r>
              <a:rPr lang="de-DE" sz="2800" b="1" dirty="0" smtClean="0"/>
              <a:t> of a </a:t>
            </a:r>
            <a:r>
              <a:rPr lang="de-DE" sz="2800" b="1" dirty="0" err="1" smtClean="0"/>
              <a:t>Specialized</a:t>
            </a:r>
            <a:r>
              <a:rPr lang="de-DE" sz="2800" b="1" dirty="0" smtClean="0"/>
              <a:t> Network</a:t>
            </a:r>
            <a:endParaRPr lang="en-US" sz="28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556793"/>
            <a:ext cx="6408712"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907704" y="5733256"/>
            <a:ext cx="1368152" cy="369332"/>
          </a:xfrm>
          <a:prstGeom prst="rect">
            <a:avLst/>
          </a:prstGeom>
          <a:solidFill>
            <a:srgbClr val="E1FFFB"/>
          </a:solidFill>
        </p:spPr>
        <p:txBody>
          <a:bodyPr wrap="square" rtlCol="0">
            <a:spAutoFit/>
          </a:bodyPr>
          <a:lstStyle/>
          <a:p>
            <a:endParaRPr lang="en-US" dirty="0"/>
          </a:p>
        </p:txBody>
      </p:sp>
    </p:spTree>
    <p:extLst>
      <p:ext uri="{BB962C8B-B14F-4D97-AF65-F5344CB8AC3E}">
        <p14:creationId xmlns:p14="http://schemas.microsoft.com/office/powerpoint/2010/main" val="71518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0" y="908720"/>
            <a:ext cx="9144000" cy="615553"/>
          </a:xfrm>
        </p:spPr>
        <p:txBody>
          <a:bodyPr wrap="square">
            <a:spAutoFit/>
          </a:bodyPr>
          <a:lstStyle/>
          <a:p>
            <a:r>
              <a:rPr lang="en-US" sz="3400" b="1" u="sng" dirty="0" smtClean="0"/>
              <a:t>Questions to be answered by your network (1/3)</a:t>
            </a:r>
            <a:endParaRPr lang="en-US" sz="3400" b="1" u="sng" dirty="0"/>
          </a:p>
        </p:txBody>
      </p:sp>
      <p:sp>
        <p:nvSpPr>
          <p:cNvPr id="3" name="Contenidor de contingut 2"/>
          <p:cNvSpPr>
            <a:spLocks noGrp="1"/>
          </p:cNvSpPr>
          <p:nvPr>
            <p:ph idx="1"/>
          </p:nvPr>
        </p:nvSpPr>
        <p:spPr>
          <a:xfrm>
            <a:off x="395536" y="1652550"/>
            <a:ext cx="8229600" cy="5040560"/>
          </a:xfrm>
        </p:spPr>
        <p:txBody>
          <a:bodyPr>
            <a:normAutofit fontScale="70000" lnSpcReduction="20000"/>
          </a:bodyPr>
          <a:lstStyle/>
          <a:p>
            <a:pPr marL="514350" indent="-514350">
              <a:buAutoNum type="arabicPeriod"/>
            </a:pPr>
            <a:r>
              <a:rPr lang="en-US" b="1" i="1" dirty="0" smtClean="0"/>
              <a:t>About your network</a:t>
            </a:r>
          </a:p>
          <a:p>
            <a:pPr marL="0" indent="0">
              <a:buNone/>
            </a:pPr>
            <a:endParaRPr lang="en-US" b="1" i="1" dirty="0" smtClean="0"/>
          </a:p>
          <a:p>
            <a:pPr marL="914400" lvl="1" indent="-514350" algn="just">
              <a:buNone/>
            </a:pPr>
            <a:r>
              <a:rPr lang="en-US" dirty="0" smtClean="0"/>
              <a:t>1.1 </a:t>
            </a:r>
            <a:r>
              <a:rPr lang="en-US" b="1" u="sng" dirty="0" smtClean="0"/>
              <a:t>Introduction</a:t>
            </a:r>
            <a:r>
              <a:rPr lang="en-US" dirty="0" smtClean="0"/>
              <a:t>: Representing as coordinator the Global Terrestrial Network – Hydrology (GTN-H) that is governed by WMO (GCOS and Hydrology Programme) . Aside from the global aspect of GTN-H, specifically major hydrological networks in Europe are highlighted. </a:t>
            </a:r>
          </a:p>
          <a:p>
            <a:pPr marL="914400" lvl="1" indent="-514350" algn="just">
              <a:buNone/>
            </a:pPr>
            <a:r>
              <a:rPr lang="en-US" dirty="0" smtClean="0"/>
              <a:t>1.2 </a:t>
            </a:r>
            <a:r>
              <a:rPr lang="en-US" b="1" u="sng" dirty="0" smtClean="0"/>
              <a:t>Users</a:t>
            </a:r>
            <a:r>
              <a:rPr lang="en-US" dirty="0" smtClean="0"/>
              <a:t>: As estimated, several thousand users, individual, institutional, governmental, national and international organizations</a:t>
            </a:r>
          </a:p>
          <a:p>
            <a:pPr marL="914400" lvl="1" indent="-514350" algn="just">
              <a:buNone/>
            </a:pPr>
            <a:r>
              <a:rPr lang="en-US" dirty="0" smtClean="0"/>
              <a:t>1.3 </a:t>
            </a:r>
            <a:r>
              <a:rPr lang="en-US" b="1" u="sng" dirty="0" smtClean="0"/>
              <a:t>Purpose</a:t>
            </a:r>
            <a:r>
              <a:rPr lang="en-US" dirty="0" smtClean="0"/>
              <a:t>: Provide improved access to hydrometerological data and information, worldwide through the federated data enters of GTN-H</a:t>
            </a:r>
          </a:p>
          <a:p>
            <a:pPr marL="914400" lvl="1" indent="-514350" algn="just">
              <a:buNone/>
            </a:pPr>
            <a:r>
              <a:rPr lang="en-US" dirty="0" smtClean="0"/>
              <a:t>1.4 </a:t>
            </a:r>
            <a:r>
              <a:rPr lang="en-US" b="1" u="sng" dirty="0" smtClean="0"/>
              <a:t>Resources</a:t>
            </a:r>
            <a:r>
              <a:rPr lang="en-US" dirty="0" smtClean="0"/>
              <a:t>: Cost of maintaining the partner networks vary, depending on the operations and staffing of the data centers. The Global Runoff Data Centre, for example is funded with 800.000 EURO per year. Funding sources are usually national governments for each of the federated data centers with a long-term commitment </a:t>
            </a:r>
          </a:p>
          <a:p>
            <a:pPr marL="914400" lvl="1" indent="-514350" algn="just">
              <a:buNone/>
            </a:pPr>
            <a:r>
              <a:rPr lang="en-US" dirty="0" smtClean="0"/>
              <a:t>1.5 </a:t>
            </a:r>
            <a:r>
              <a:rPr lang="en-US" b="1" u="sng" dirty="0" smtClean="0"/>
              <a:t>Challenges</a:t>
            </a:r>
            <a:r>
              <a:rPr lang="en-US" dirty="0" smtClean="0"/>
              <a:t>: In general, there are no major problems keeping GTN-H running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676875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26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980729"/>
            <a:ext cx="777686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755576" y="5805264"/>
            <a:ext cx="7920880" cy="707886"/>
          </a:xfrm>
          <a:prstGeom prst="rect">
            <a:avLst/>
          </a:prstGeom>
          <a:noFill/>
        </p:spPr>
        <p:txBody>
          <a:bodyPr wrap="square" rtlCol="0">
            <a:spAutoFit/>
          </a:bodyPr>
          <a:lstStyle/>
          <a:p>
            <a:pPr algn="ctr"/>
            <a:r>
              <a:rPr lang="de-DE" sz="2000" b="1" dirty="0" smtClean="0"/>
              <a:t>2015: New Tender for </a:t>
            </a:r>
            <a:r>
              <a:rPr lang="de-DE" sz="2000" b="1" dirty="0" err="1" smtClean="0"/>
              <a:t>data</a:t>
            </a:r>
            <a:r>
              <a:rPr lang="de-DE" sz="2000" b="1" dirty="0" smtClean="0"/>
              <a:t> </a:t>
            </a:r>
            <a:r>
              <a:rPr lang="de-DE" sz="2000" b="1" dirty="0" err="1" smtClean="0"/>
              <a:t>collection</a:t>
            </a:r>
            <a:r>
              <a:rPr lang="de-DE" sz="2000" b="1" dirty="0" smtClean="0"/>
              <a:t> </a:t>
            </a:r>
            <a:r>
              <a:rPr lang="de-DE" sz="2000" b="1" dirty="0" err="1" smtClean="0"/>
              <a:t>over</a:t>
            </a:r>
            <a:r>
              <a:rPr lang="de-DE" sz="2000" b="1" dirty="0" smtClean="0"/>
              <a:t> 6 </a:t>
            </a:r>
            <a:r>
              <a:rPr lang="de-DE" sz="2000" b="1" dirty="0" err="1" smtClean="0"/>
              <a:t>years</a:t>
            </a:r>
            <a:r>
              <a:rPr lang="de-DE" sz="2000" b="1" dirty="0" smtClean="0"/>
              <a:t> (</a:t>
            </a:r>
            <a:r>
              <a:rPr lang="de-DE" sz="2000" b="1" dirty="0" err="1" smtClean="0"/>
              <a:t>Hydrology</a:t>
            </a:r>
            <a:r>
              <a:rPr lang="de-DE" sz="2000" b="1" dirty="0" smtClean="0"/>
              <a:t>/Meteorology, real-time </a:t>
            </a:r>
            <a:r>
              <a:rPr lang="de-DE" sz="2000" b="1" dirty="0" err="1" smtClean="0"/>
              <a:t>networks</a:t>
            </a:r>
            <a:r>
              <a:rPr lang="de-DE" sz="2000" b="1" dirty="0" smtClean="0"/>
              <a:t>!</a:t>
            </a:r>
            <a:r>
              <a:rPr lang="de-DE" dirty="0" smtClean="0"/>
              <a:t>)</a:t>
            </a:r>
            <a:endParaRPr lang="en-US" dirty="0"/>
          </a:p>
        </p:txBody>
      </p:sp>
    </p:spTree>
    <p:extLst>
      <p:ext uri="{BB962C8B-B14F-4D97-AF65-F5344CB8AC3E}">
        <p14:creationId xmlns:p14="http://schemas.microsoft.com/office/powerpoint/2010/main" val="107397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rintLogo" descr="http://www.eea.europa.eu/++resource++eea.translations.images/pdflogo-en.png"/>
          <p:cNvPicPr/>
          <p:nvPr/>
        </p:nvPicPr>
        <p:blipFill>
          <a:blip r:embed="rId2">
            <a:extLst>
              <a:ext uri="{28A0092B-C50C-407E-A947-70E740481C1C}">
                <a14:useLocalDpi xmlns:a14="http://schemas.microsoft.com/office/drawing/2010/main" val="0"/>
              </a:ext>
            </a:extLst>
          </a:blip>
          <a:srcRect/>
          <a:stretch>
            <a:fillRect/>
          </a:stretch>
        </p:blipFill>
        <p:spPr bwMode="auto">
          <a:xfrm>
            <a:off x="1691640" y="1052736"/>
            <a:ext cx="5760720" cy="1177290"/>
          </a:xfrm>
          <a:prstGeom prst="rect">
            <a:avLst/>
          </a:prstGeom>
          <a:noFill/>
          <a:ln>
            <a:noFill/>
          </a:ln>
        </p:spPr>
      </p:pic>
      <p:sp>
        <p:nvSpPr>
          <p:cNvPr id="5" name="Inhaltsplatzhalter 4"/>
          <p:cNvSpPr>
            <a:spLocks noGrp="1"/>
          </p:cNvSpPr>
          <p:nvPr>
            <p:ph idx="1"/>
          </p:nvPr>
        </p:nvSpPr>
        <p:spPr>
          <a:xfrm>
            <a:off x="251520" y="2276872"/>
            <a:ext cx="8784976" cy="4392488"/>
          </a:xfrm>
        </p:spPr>
        <p:txBody>
          <a:bodyPr>
            <a:normAutofit fontScale="85000" lnSpcReduction="20000"/>
          </a:bodyPr>
          <a:lstStyle/>
          <a:p>
            <a:pPr marL="0" indent="0">
              <a:buNone/>
            </a:pPr>
            <a:r>
              <a:rPr lang="en-US" b="1" dirty="0" err="1"/>
              <a:t>Waterbase</a:t>
            </a:r>
            <a:r>
              <a:rPr lang="en-US" dirty="0"/>
              <a:t> - Transitional, coastal and marine waters </a:t>
            </a:r>
          </a:p>
          <a:p>
            <a:pPr marL="0" indent="0" algn="ctr">
              <a:buNone/>
            </a:pPr>
            <a:r>
              <a:rPr lang="en-US" b="1" dirty="0">
                <a:hlinkClick r:id="rId3"/>
              </a:rPr>
              <a:t>http://</a:t>
            </a:r>
            <a:r>
              <a:rPr lang="en-US" b="1" dirty="0" smtClean="0">
                <a:hlinkClick r:id="rId3"/>
              </a:rPr>
              <a:t>www.eea.europa.eu/themes/water/dc</a:t>
            </a:r>
            <a:endParaRPr lang="en-US" b="1" dirty="0" smtClean="0"/>
          </a:p>
          <a:p>
            <a:pPr marL="0" indent="0">
              <a:buNone/>
            </a:pPr>
            <a:r>
              <a:rPr lang="en-US" dirty="0" err="1" smtClean="0"/>
              <a:t>Waterbase</a:t>
            </a:r>
            <a:r>
              <a:rPr lang="en-US" dirty="0" smtClean="0"/>
              <a:t> </a:t>
            </a:r>
            <a:r>
              <a:rPr lang="en-US" dirty="0"/>
              <a:t>is the generic name given to the EEA databases on the status and quality of </a:t>
            </a:r>
            <a:r>
              <a:rPr lang="en-US" dirty="0" smtClean="0"/>
              <a:t>Europe's </a:t>
            </a:r>
            <a:r>
              <a:rPr lang="en-US" dirty="0"/>
              <a:t>rivers, lakes, groundwater bodies and transitional, coastal and marine waters, and on the quantity of </a:t>
            </a:r>
            <a:r>
              <a:rPr lang="en-US" dirty="0" smtClean="0"/>
              <a:t>Europe's </a:t>
            </a:r>
            <a:r>
              <a:rPr lang="en-US" dirty="0"/>
              <a:t>water </a:t>
            </a:r>
            <a:r>
              <a:rPr lang="en-US" dirty="0" smtClean="0"/>
              <a:t>resources.</a:t>
            </a:r>
          </a:p>
          <a:p>
            <a:pPr marL="0" indent="0">
              <a:buNone/>
            </a:pPr>
            <a:endParaRPr lang="en-US" dirty="0" smtClean="0"/>
          </a:p>
          <a:p>
            <a:pPr marL="0" indent="0">
              <a:buNone/>
            </a:pPr>
            <a:r>
              <a:rPr lang="en-US" dirty="0" smtClean="0"/>
              <a:t>Data </a:t>
            </a:r>
            <a:r>
              <a:rPr lang="en-US" dirty="0"/>
              <a:t>collected through the WISE-</a:t>
            </a:r>
            <a:r>
              <a:rPr lang="en-US" dirty="0" err="1"/>
              <a:t>SoE</a:t>
            </a:r>
            <a:r>
              <a:rPr lang="en-US" dirty="0"/>
              <a:t> data collection process are from statistically stratified monitoring stations and groundwater bodies and are comparable at the European level. </a:t>
            </a:r>
            <a:r>
              <a:rPr lang="en-US" dirty="0" err="1"/>
              <a:t>Waterbase</a:t>
            </a:r>
            <a:r>
              <a:rPr lang="en-US" dirty="0"/>
              <a:t> data are primarily used in the production of the EEAs indicator-based factsheets.</a:t>
            </a:r>
          </a:p>
          <a:p>
            <a:pPr marL="0" indent="0">
              <a:buNone/>
            </a:pPr>
            <a:endParaRPr lang="en-US" dirty="0"/>
          </a:p>
        </p:txBody>
      </p:sp>
    </p:spTree>
    <p:extLst>
      <p:ext uri="{BB962C8B-B14F-4D97-AF65-F5344CB8AC3E}">
        <p14:creationId xmlns:p14="http://schemas.microsoft.com/office/powerpoint/2010/main" val="135361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140968"/>
            <a:ext cx="8229600" cy="936104"/>
          </a:xfrm>
        </p:spPr>
        <p:txBody>
          <a:bodyPr>
            <a:normAutofit/>
          </a:bodyPr>
          <a:lstStyle/>
          <a:p>
            <a:pPr marL="0" indent="0">
              <a:buNone/>
            </a:pPr>
            <a:r>
              <a:rPr lang="de-DE" sz="4800" b="1" i="1" dirty="0" err="1" smtClean="0"/>
              <a:t>Thank</a:t>
            </a:r>
            <a:r>
              <a:rPr lang="de-DE" sz="4800" b="1" i="1" dirty="0" smtClean="0"/>
              <a:t> </a:t>
            </a:r>
            <a:r>
              <a:rPr lang="de-DE" sz="4800" b="1" i="1" dirty="0" err="1" smtClean="0"/>
              <a:t>you</a:t>
            </a:r>
            <a:r>
              <a:rPr lang="de-DE" sz="4800" b="1" i="1" dirty="0" smtClean="0"/>
              <a:t> for </a:t>
            </a:r>
            <a:r>
              <a:rPr lang="de-DE" sz="4800" b="1" i="1" dirty="0" err="1" smtClean="0"/>
              <a:t>your</a:t>
            </a:r>
            <a:r>
              <a:rPr lang="de-DE" sz="4800" b="1" i="1" dirty="0" smtClean="0"/>
              <a:t> </a:t>
            </a:r>
            <a:r>
              <a:rPr lang="de-DE" sz="4800" b="1" i="1" dirty="0" err="1" smtClean="0"/>
              <a:t>attention</a:t>
            </a:r>
            <a:r>
              <a:rPr lang="de-DE" sz="4800" b="1" i="1" dirty="0" smtClean="0"/>
              <a:t>!</a:t>
            </a:r>
            <a:endParaRPr lang="en-US" sz="4800" b="1" i="1" dirty="0"/>
          </a:p>
        </p:txBody>
      </p:sp>
    </p:spTree>
    <p:extLst>
      <p:ext uri="{BB962C8B-B14F-4D97-AF65-F5344CB8AC3E}">
        <p14:creationId xmlns:p14="http://schemas.microsoft.com/office/powerpoint/2010/main" val="408885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spTree>
    <p:extLst>
      <p:ext uri="{BB962C8B-B14F-4D97-AF65-F5344CB8AC3E}">
        <p14:creationId xmlns:p14="http://schemas.microsoft.com/office/powerpoint/2010/main" val="293024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59632" y="2638653"/>
            <a:ext cx="325762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6666FF"/>
                </a:solidFill>
                <a:effectLst/>
                <a:uLnTx/>
                <a:uFillTx/>
                <a:latin typeface="Lucida Sans Unicode"/>
                <a:ea typeface="ＭＳ Ｐゴシック"/>
                <a:cs typeface="Arial"/>
              </a:rPr>
              <a:t>About GTN-H</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 name="Rechteck 2"/>
          <p:cNvSpPr/>
          <p:nvPr/>
        </p:nvSpPr>
        <p:spPr>
          <a:xfrm>
            <a:off x="1259632" y="3429000"/>
            <a:ext cx="6984776" cy="2677656"/>
          </a:xfrm>
          <a:prstGeom prst="rect">
            <a:avLst/>
          </a:prstGeom>
        </p:spPr>
        <p:txBody>
          <a:bodyPr wrap="square">
            <a:spAutoFit/>
          </a:bodyPr>
          <a:lstStyle/>
          <a:p>
            <a:pPr marL="536575" lvl="0" indent="-536575" fontAlgn="base">
              <a:spcBef>
                <a:spcPct val="50000"/>
              </a:spcBef>
              <a:spcAft>
                <a:spcPct val="0"/>
              </a:spcAft>
              <a:buClr>
                <a:srgbClr val="CC0000"/>
              </a:buClr>
              <a:buFont typeface="Lucida Sans Unicode" pitchFamily="34" charset="0"/>
              <a:buChar char="▌"/>
            </a:pPr>
            <a:r>
              <a:rPr kumimoji="0" lang="en-US" altLang="en-US" sz="2400" b="0" i="0" u="none" strike="noStrike" kern="0" cap="none" spc="0" normalizeH="0" baseline="0" noProof="0" dirty="0" smtClean="0">
                <a:ln>
                  <a:noFill/>
                </a:ln>
                <a:solidFill>
                  <a:schemeClr val="tx2"/>
                </a:solidFill>
                <a:effectLst/>
                <a:uLnTx/>
                <a:uFillTx/>
                <a:latin typeface="Lucida Sans Unicode"/>
                <a:ea typeface="ＭＳ Ｐゴシック"/>
                <a:cs typeface="Arial"/>
              </a:rPr>
              <a:t>Links existing networks and systems for integrated observations of the global water cycle</a:t>
            </a:r>
          </a:p>
          <a:p>
            <a:pPr marL="536575" lvl="0" indent="-536575" fontAlgn="base">
              <a:spcBef>
                <a:spcPct val="50000"/>
              </a:spcBef>
              <a:spcAft>
                <a:spcPct val="0"/>
              </a:spcAft>
              <a:buClr>
                <a:srgbClr val="CC0000"/>
              </a:buClr>
              <a:buFont typeface="Lucida Sans Unicode" pitchFamily="34" charset="0"/>
              <a:buChar char="▌"/>
            </a:pPr>
            <a:r>
              <a:rPr kumimoji="0" lang="en-US" altLang="en-US" sz="2400" b="0" i="0" u="none" strike="noStrike" kern="0" cap="none" spc="0" normalizeH="0" baseline="0" noProof="0" dirty="0" smtClean="0">
                <a:ln>
                  <a:noFill/>
                </a:ln>
                <a:solidFill>
                  <a:schemeClr val="tx2"/>
                </a:solidFill>
                <a:effectLst/>
                <a:uLnTx/>
                <a:uFillTx/>
                <a:latin typeface="Lucida Sans Unicode"/>
                <a:ea typeface="ＭＳ Ｐゴシック"/>
                <a:cs typeface="Arial"/>
              </a:rPr>
              <a:t>Established in 2001</a:t>
            </a:r>
          </a:p>
          <a:p>
            <a:pPr marL="536575" lvl="0" indent="-536575" fontAlgn="base">
              <a:spcBef>
                <a:spcPct val="50000"/>
              </a:spcBef>
              <a:spcAft>
                <a:spcPct val="0"/>
              </a:spcAft>
              <a:buClr>
                <a:srgbClr val="CC0000"/>
              </a:buClr>
              <a:buFont typeface="Lucida Sans Unicode" pitchFamily="34" charset="0"/>
              <a:buChar char="▌"/>
            </a:pPr>
            <a:r>
              <a:rPr lang="ja-JP" altLang="en-US" sz="2400" kern="0" dirty="0" smtClean="0">
                <a:solidFill>
                  <a:schemeClr val="tx2"/>
                </a:solidFill>
                <a:latin typeface="Arial" pitchFamily="34" charset="0"/>
                <a:cs typeface="Arial"/>
              </a:rPr>
              <a:t>“</a:t>
            </a:r>
            <a:r>
              <a:rPr lang="en-US" altLang="ja-JP" sz="2400" kern="0" dirty="0" smtClean="0">
                <a:solidFill>
                  <a:schemeClr val="tx2"/>
                </a:solidFill>
                <a:latin typeface="Lucida Sans Unicode"/>
                <a:cs typeface="Arial"/>
              </a:rPr>
              <a:t>Network </a:t>
            </a:r>
            <a:r>
              <a:rPr lang="en-US" altLang="ja-JP" sz="2400" kern="0" dirty="0">
                <a:solidFill>
                  <a:schemeClr val="tx2"/>
                </a:solidFill>
                <a:latin typeface="Lucida Sans Unicode"/>
                <a:cs typeface="Arial"/>
              </a:rPr>
              <a:t>of </a:t>
            </a:r>
            <a:r>
              <a:rPr lang="en-US" altLang="ja-JP" sz="2400" kern="0" dirty="0" smtClean="0">
                <a:solidFill>
                  <a:schemeClr val="tx2"/>
                </a:solidFill>
                <a:latin typeface="Lucida Sans Unicode"/>
                <a:cs typeface="Arial"/>
              </a:rPr>
              <a:t>Networks</a:t>
            </a:r>
            <a:r>
              <a:rPr lang="ja-JP" altLang="en-US" sz="2400" kern="0" dirty="0">
                <a:solidFill>
                  <a:schemeClr val="tx2"/>
                </a:solidFill>
                <a:latin typeface="Arial" pitchFamily="34" charset="0"/>
                <a:cs typeface="Arial"/>
              </a:rPr>
              <a:t>”</a:t>
            </a:r>
            <a:r>
              <a:rPr lang="en-US" altLang="ja-JP" sz="2400" kern="0" dirty="0">
                <a:solidFill>
                  <a:schemeClr val="tx2"/>
                </a:solidFill>
                <a:latin typeface="Lucida Sans Unicode"/>
                <a:cs typeface="Arial"/>
              </a:rPr>
              <a:t> for global and regional climate and water applications</a:t>
            </a:r>
            <a:endParaRPr kumimoji="0" lang="en-US" altLang="en-US" sz="2400" b="0" i="0" u="none" strike="noStrike" kern="0" cap="none" spc="0" normalizeH="0" baseline="0" noProof="0" dirty="0" smtClean="0">
              <a:ln>
                <a:noFill/>
              </a:ln>
              <a:solidFill>
                <a:schemeClr val="tx2"/>
              </a:solidFill>
              <a:effectLst/>
              <a:uLnTx/>
              <a:uFillTx/>
              <a:latin typeface="Lucida Sans Unicode"/>
              <a:ea typeface="ＭＳ Ｐゴシック"/>
              <a:cs typeface="Arial"/>
            </a:endParaRPr>
          </a:p>
        </p:txBody>
      </p:sp>
      <p:pic>
        <p:nvPicPr>
          <p:cNvPr id="5" name="Grafik 13" descr="D:\Users\grabs\AppData\Local\Microsoft\Windows\Temporary Internet Files\Content.Word\GTN_Logo_positiv.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574184"/>
            <a:ext cx="4279384" cy="2134736"/>
          </a:xfrm>
          <a:prstGeom prst="rect">
            <a:avLst/>
          </a:prstGeom>
          <a:noFill/>
          <a:ln>
            <a:noFill/>
          </a:ln>
        </p:spPr>
      </p:pic>
    </p:spTree>
    <p:extLst>
      <p:ext uri="{BB962C8B-B14F-4D97-AF65-F5344CB8AC3E}">
        <p14:creationId xmlns:p14="http://schemas.microsoft.com/office/powerpoint/2010/main" val="77067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99592" y="2566645"/>
            <a:ext cx="3744936"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6666FF"/>
                </a:solidFill>
                <a:effectLst/>
                <a:uLnTx/>
                <a:uFillTx/>
                <a:latin typeface="Lucida Sans Unicode"/>
                <a:ea typeface="ＭＳ Ｐゴシック"/>
                <a:cs typeface="Arial"/>
              </a:rPr>
              <a:t>Goals of GTN-H</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 name="Rectangle 3"/>
          <p:cNvSpPr txBox="1">
            <a:spLocks noChangeArrowheads="1"/>
          </p:cNvSpPr>
          <p:nvPr/>
        </p:nvSpPr>
        <p:spPr bwMode="auto">
          <a:xfrm>
            <a:off x="827584" y="3400400"/>
            <a:ext cx="7445375" cy="31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536575" indent="-536575" algn="l" rtl="0" eaLnBrk="0" fontAlgn="base" hangingPunct="0">
              <a:spcBef>
                <a:spcPct val="20000"/>
              </a:spcBef>
              <a:spcAft>
                <a:spcPct val="0"/>
              </a:spcAft>
              <a:buClr>
                <a:srgbClr val="CC0000"/>
              </a:buClr>
              <a:buFont typeface="Lucida Sans Unicode" pitchFamily="34" charset="0"/>
              <a:buChar char="▌"/>
              <a:defRPr sz="2800">
                <a:solidFill>
                  <a:schemeClr val="tx1"/>
                </a:solidFill>
                <a:latin typeface="+mn-lt"/>
                <a:ea typeface="+mn-ea"/>
                <a:cs typeface="+mn-cs"/>
              </a:defRPr>
            </a:lvl1pPr>
            <a:lvl2pPr marL="1262063" indent="-458788" algn="l" rtl="0" eaLnBrk="0" fontAlgn="base" hangingPunct="0">
              <a:spcBef>
                <a:spcPct val="20000"/>
              </a:spcBef>
              <a:spcAft>
                <a:spcPct val="0"/>
              </a:spcAft>
              <a:buClr>
                <a:schemeClr val="accent2"/>
              </a:buClr>
              <a:buSzPct val="60000"/>
              <a:buFont typeface="Lucida Sans Unicode" pitchFamily="34" charset="0"/>
              <a:buChar char="▬"/>
              <a:defRPr sz="2400">
                <a:solidFill>
                  <a:schemeClr val="tx1"/>
                </a:solidFill>
                <a:latin typeface="+mn-lt"/>
                <a:ea typeface="Arial" charset="0"/>
                <a:cs typeface="+mn-cs"/>
              </a:defRPr>
            </a:lvl2pPr>
            <a:lvl3pPr marL="1887538" indent="-446088" algn="l" rtl="0" eaLnBrk="0" fontAlgn="base" hangingPunct="0">
              <a:spcBef>
                <a:spcPct val="20000"/>
              </a:spcBef>
              <a:spcAft>
                <a:spcPct val="0"/>
              </a:spcAft>
              <a:buClr>
                <a:srgbClr val="CC0000"/>
              </a:buClr>
              <a:buFont typeface="Lucida Sans Unicode" pitchFamily="34" charset="0"/>
              <a:buChar char="▌"/>
              <a:defRPr sz="2400">
                <a:solidFill>
                  <a:schemeClr val="tx1"/>
                </a:solidFill>
                <a:latin typeface="+mn-lt"/>
                <a:ea typeface="Arial" charset="0"/>
                <a:cs typeface="+mn-cs"/>
              </a:defRPr>
            </a:lvl3pPr>
            <a:lvl4pPr marL="2295525" indent="-228600" algn="l" rtl="0" eaLnBrk="0" fontAlgn="base" hangingPunct="0">
              <a:spcBef>
                <a:spcPct val="20000"/>
              </a:spcBef>
              <a:spcAft>
                <a:spcPct val="0"/>
              </a:spcAft>
              <a:buClr>
                <a:srgbClr val="CC0000"/>
              </a:buClr>
              <a:buFont typeface="Lucida Sans Unicode" pitchFamily="34" charset="0"/>
              <a:buChar char="▌"/>
              <a:defRPr sz="2000">
                <a:solidFill>
                  <a:schemeClr val="tx1"/>
                </a:solidFill>
                <a:latin typeface="+mn-lt"/>
                <a:ea typeface="Arial" charset="0"/>
                <a:cs typeface="+mn-cs"/>
              </a:defRPr>
            </a:lvl4pPr>
            <a:lvl5pPr marL="2703513" indent="-228600" algn="l" rtl="0" eaLnBrk="0" fontAlgn="base" hangingPunct="0">
              <a:spcBef>
                <a:spcPct val="20000"/>
              </a:spcBef>
              <a:spcAft>
                <a:spcPct val="0"/>
              </a:spcAft>
              <a:buClr>
                <a:srgbClr val="CC0000"/>
              </a:buClr>
              <a:buFont typeface="Lucida Sans Unicode" pitchFamily="34" charset="0"/>
              <a:buChar char="▌"/>
              <a:defRPr sz="2000">
                <a:solidFill>
                  <a:schemeClr val="tx1"/>
                </a:solidFill>
                <a:latin typeface="+mn-lt"/>
                <a:ea typeface="Arial" charset="0"/>
                <a:cs typeface="+mn-cs"/>
              </a:defRPr>
            </a:lvl5pPr>
            <a:lvl6pPr marL="3160713" indent="-228600" algn="l" rtl="0" fontAlgn="base">
              <a:spcBef>
                <a:spcPct val="20000"/>
              </a:spcBef>
              <a:spcAft>
                <a:spcPct val="0"/>
              </a:spcAft>
              <a:buClr>
                <a:srgbClr val="CC0000"/>
              </a:buClr>
              <a:buFont typeface="Lucida Sans Unicode" charset="0"/>
              <a:buChar char="▌"/>
              <a:defRPr sz="2000">
                <a:solidFill>
                  <a:schemeClr val="tx1"/>
                </a:solidFill>
                <a:latin typeface="+mn-lt"/>
                <a:ea typeface="Arial" charset="0"/>
                <a:cs typeface="+mn-cs"/>
              </a:defRPr>
            </a:lvl6pPr>
            <a:lvl7pPr marL="3617913" indent="-228600" algn="l" rtl="0" fontAlgn="base">
              <a:spcBef>
                <a:spcPct val="20000"/>
              </a:spcBef>
              <a:spcAft>
                <a:spcPct val="0"/>
              </a:spcAft>
              <a:buClr>
                <a:srgbClr val="CC0000"/>
              </a:buClr>
              <a:buFont typeface="Lucida Sans Unicode" charset="0"/>
              <a:buChar char="▌"/>
              <a:defRPr sz="2000">
                <a:solidFill>
                  <a:schemeClr val="tx1"/>
                </a:solidFill>
                <a:latin typeface="+mn-lt"/>
                <a:ea typeface="Arial" charset="0"/>
                <a:cs typeface="+mn-cs"/>
              </a:defRPr>
            </a:lvl7pPr>
            <a:lvl8pPr marL="4075113" indent="-228600" algn="l" rtl="0" fontAlgn="base">
              <a:spcBef>
                <a:spcPct val="20000"/>
              </a:spcBef>
              <a:spcAft>
                <a:spcPct val="0"/>
              </a:spcAft>
              <a:buClr>
                <a:srgbClr val="CC0000"/>
              </a:buClr>
              <a:buFont typeface="Lucida Sans Unicode" charset="0"/>
              <a:buChar char="▌"/>
              <a:defRPr sz="2000">
                <a:solidFill>
                  <a:schemeClr val="tx1"/>
                </a:solidFill>
                <a:latin typeface="+mn-lt"/>
                <a:ea typeface="Arial" charset="0"/>
                <a:cs typeface="+mn-cs"/>
              </a:defRPr>
            </a:lvl8pPr>
            <a:lvl9pPr marL="4532313" indent="-228600" algn="l" rtl="0" fontAlgn="base">
              <a:spcBef>
                <a:spcPct val="20000"/>
              </a:spcBef>
              <a:spcAft>
                <a:spcPct val="0"/>
              </a:spcAft>
              <a:buClr>
                <a:srgbClr val="CC0000"/>
              </a:buClr>
              <a:buFont typeface="Lucida Sans Unicode" charset="0"/>
              <a:buChar char="▌"/>
              <a:defRPr sz="2000">
                <a:solidFill>
                  <a:schemeClr val="tx1"/>
                </a:solidFill>
                <a:latin typeface="+mn-lt"/>
                <a:ea typeface="Arial" charset="0"/>
                <a:cs typeface="+mn-cs"/>
              </a:defRPr>
            </a:lvl9pPr>
          </a:lstStyle>
          <a:p>
            <a:pPr marL="536575" marR="0" lvl="0" indent="-536575" algn="l" defTabSz="914400" rtl="0" eaLnBrk="1" fontAlgn="base" latinLnBrk="0" hangingPunct="1">
              <a:lnSpc>
                <a:spcPct val="90000"/>
              </a:lnSpc>
              <a:spcBef>
                <a:spcPct val="50000"/>
              </a:spcBef>
              <a:spcAft>
                <a:spcPct val="0"/>
              </a:spcAft>
              <a:buClr>
                <a:srgbClr val="CC0000"/>
              </a:buClr>
              <a:buSzTx/>
              <a:buFont typeface="Lucida Sans Unicode" charset="0"/>
              <a:buChar char="▌"/>
              <a:tabLst/>
              <a:defRPr/>
            </a:pPr>
            <a:r>
              <a:rPr lang="en-US" sz="2400" kern="0" noProof="0" dirty="0" smtClean="0">
                <a:solidFill>
                  <a:schemeClr val="tx2"/>
                </a:solidFill>
                <a:latin typeface="Lucida Sans Unicode"/>
                <a:ea typeface="ＭＳ Ｐゴシック"/>
                <a:cs typeface="Arial"/>
              </a:rPr>
              <a:t>Maintaining</a:t>
            </a:r>
            <a:r>
              <a:rPr kumimoji="0" lang="en-US" sz="2400" b="0" i="0" u="none" strike="noStrike" kern="0" cap="none" spc="0" normalizeH="0" baseline="0" noProof="0" dirty="0" smtClean="0">
                <a:ln>
                  <a:noFill/>
                </a:ln>
                <a:solidFill>
                  <a:schemeClr val="tx2"/>
                </a:solidFill>
                <a:effectLst/>
                <a:uLnTx/>
                <a:uFillTx/>
                <a:latin typeface="Lucida Sans Unicode"/>
                <a:ea typeface="ＭＳ Ｐゴシック"/>
                <a:cs typeface="Arial"/>
              </a:rPr>
              <a:t> </a:t>
            </a:r>
            <a:r>
              <a:rPr kumimoji="0" lang="en-US" sz="2400" b="0" i="0" u="none" strike="noStrike" kern="0" cap="none" spc="0" normalizeH="0" baseline="0" noProof="0" dirty="0" smtClean="0">
                <a:ln>
                  <a:noFill/>
                </a:ln>
                <a:solidFill>
                  <a:schemeClr val="tx2"/>
                </a:solidFill>
                <a:effectLst/>
                <a:uLnTx/>
                <a:uFillTx/>
                <a:latin typeface="Lucida Sans Unicode"/>
                <a:ea typeface="ＭＳ Ｐゴシック"/>
                <a:cs typeface="Arial"/>
              </a:rPr>
              <a:t>a global hydrological network of networks</a:t>
            </a:r>
          </a:p>
          <a:p>
            <a:pPr marL="536575" marR="0" lvl="0" indent="-536575" algn="l" defTabSz="914400" rtl="0" eaLnBrk="1" fontAlgn="base" latinLnBrk="0" hangingPunct="1">
              <a:lnSpc>
                <a:spcPct val="90000"/>
              </a:lnSpc>
              <a:spcBef>
                <a:spcPct val="50000"/>
              </a:spcBef>
              <a:spcAft>
                <a:spcPct val="0"/>
              </a:spcAft>
              <a:buClr>
                <a:srgbClr val="CC0000"/>
              </a:buClr>
              <a:buSzTx/>
              <a:buFont typeface="Lucida Sans Unicode" charset="0"/>
              <a:buChar char="▌"/>
              <a:tabLst/>
              <a:defRPr/>
            </a:pPr>
            <a:r>
              <a:rPr kumimoji="0" lang="en-US" sz="2400" b="0" i="0" u="none" strike="noStrike" kern="0" cap="none" spc="0" normalizeH="0" baseline="0" noProof="0" dirty="0" smtClean="0">
                <a:ln>
                  <a:noFill/>
                </a:ln>
                <a:solidFill>
                  <a:schemeClr val="tx2"/>
                </a:solidFill>
                <a:effectLst/>
                <a:uLnTx/>
                <a:uFillTx/>
                <a:latin typeface="Lucida Sans Unicode"/>
                <a:ea typeface="ＭＳ Ｐゴシック"/>
                <a:cs typeface="Arial"/>
              </a:rPr>
              <a:t>Plans and implements projects that facilitate access to hydrological networks and observation data, and generates derived products</a:t>
            </a:r>
          </a:p>
          <a:p>
            <a:pPr marL="536575" marR="0" lvl="0" indent="-536575" algn="l" defTabSz="914400" rtl="0" eaLnBrk="1" fontAlgn="base" latinLnBrk="0" hangingPunct="1">
              <a:lnSpc>
                <a:spcPct val="90000"/>
              </a:lnSpc>
              <a:spcBef>
                <a:spcPct val="50000"/>
              </a:spcBef>
              <a:spcAft>
                <a:spcPct val="0"/>
              </a:spcAft>
              <a:buClr>
                <a:srgbClr val="CC0000"/>
              </a:buClr>
              <a:buSzTx/>
              <a:buFont typeface="Lucida Sans Unicode" charset="0"/>
              <a:buChar char="▌"/>
              <a:tabLst/>
              <a:defRPr/>
            </a:pPr>
            <a:r>
              <a:rPr kumimoji="0" lang="en-US" sz="2400" b="0" i="0" u="none" strike="noStrike" kern="0" cap="none" spc="0" normalizeH="0" baseline="0" noProof="0" dirty="0" smtClean="0">
                <a:ln>
                  <a:noFill/>
                </a:ln>
                <a:solidFill>
                  <a:schemeClr val="tx2"/>
                </a:solidFill>
                <a:effectLst/>
                <a:uLnTx/>
                <a:uFillTx/>
                <a:latin typeface="Lucida Sans Unicode"/>
                <a:ea typeface="ＭＳ Ｐゴシック"/>
                <a:cs typeface="Arial"/>
              </a:rPr>
              <a:t>Forms an essential component for integrated global and regional hydrological products</a:t>
            </a:r>
          </a:p>
        </p:txBody>
      </p:sp>
      <p:pic>
        <p:nvPicPr>
          <p:cNvPr id="5" name="Grafik 13" descr="D:\Users\grabs\AppData\Local\Microsoft\Windows\Temporary Internet Files\Content.Word\GTN_Logo_positiv.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620688"/>
            <a:ext cx="4104456" cy="1990720"/>
          </a:xfrm>
          <a:prstGeom prst="rect">
            <a:avLst/>
          </a:prstGeom>
          <a:noFill/>
          <a:ln>
            <a:noFill/>
          </a:ln>
        </p:spPr>
      </p:pic>
    </p:spTree>
    <p:extLst>
      <p:ext uri="{BB962C8B-B14F-4D97-AF65-F5344CB8AC3E}">
        <p14:creationId xmlns:p14="http://schemas.microsoft.com/office/powerpoint/2010/main" val="209402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D:\Users\grabs\AppData\Local\Microsoft\Windows\Temporary Internet Files\Content.Outlook\OROOUXL7\gtn-h-network_white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08720"/>
            <a:ext cx="5976665" cy="5733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95536" y="1052736"/>
            <a:ext cx="2664296" cy="646331"/>
          </a:xfrm>
          <a:prstGeom prst="rect">
            <a:avLst/>
          </a:prstGeom>
          <a:noFill/>
        </p:spPr>
        <p:txBody>
          <a:bodyPr wrap="square" rtlCol="0">
            <a:spAutoFit/>
          </a:bodyPr>
          <a:lstStyle/>
          <a:p>
            <a:r>
              <a:rPr lang="de-DE" b="1" dirty="0" err="1" smtClean="0"/>
              <a:t>Configuration</a:t>
            </a:r>
            <a:r>
              <a:rPr lang="de-DE" b="1" dirty="0" smtClean="0"/>
              <a:t> of GTN-H Network</a:t>
            </a:r>
            <a:endParaRPr lang="en-US" b="1" dirty="0"/>
          </a:p>
        </p:txBody>
      </p:sp>
      <p:sp>
        <p:nvSpPr>
          <p:cNvPr id="3" name="TextBox 2"/>
          <p:cNvSpPr txBox="1"/>
          <p:nvPr/>
        </p:nvSpPr>
        <p:spPr>
          <a:xfrm>
            <a:off x="6336704" y="5157192"/>
            <a:ext cx="2771800" cy="923330"/>
          </a:xfrm>
          <a:prstGeom prst="rect">
            <a:avLst/>
          </a:prstGeom>
          <a:noFill/>
        </p:spPr>
        <p:txBody>
          <a:bodyPr wrap="square" rtlCol="0">
            <a:spAutoFit/>
          </a:bodyPr>
          <a:lstStyle/>
          <a:p>
            <a:r>
              <a:rPr lang="en-US" b="1" dirty="0" smtClean="0"/>
              <a:t>Many global data centers are hosted by European partners!</a:t>
            </a:r>
            <a:endParaRPr lang="en-US" b="1" dirty="0"/>
          </a:p>
        </p:txBody>
      </p:sp>
    </p:spTree>
    <p:extLst>
      <p:ext uri="{BB962C8B-B14F-4D97-AF65-F5344CB8AC3E}">
        <p14:creationId xmlns:p14="http://schemas.microsoft.com/office/powerpoint/2010/main" val="225230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2132856"/>
            <a:ext cx="5472608"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6666FF"/>
                </a:solidFill>
                <a:effectLst/>
                <a:uLnTx/>
                <a:uFillTx/>
                <a:latin typeface="Lucida Sans Unicode"/>
                <a:ea typeface="ＭＳ Ｐゴシック"/>
                <a:cs typeface="Arial"/>
              </a:rPr>
              <a:t>International Context</a:t>
            </a:r>
            <a:endParaRPr kumimoji="0" lang="en-US" sz="2800" b="0" i="0" u="none" strike="noStrike" kern="0" cap="none" spc="0" normalizeH="0" baseline="0" noProof="0" dirty="0" smtClean="0">
              <a:ln>
                <a:noFill/>
              </a:ln>
              <a:solidFill>
                <a:sysClr val="windowText" lastClr="000000"/>
              </a:solidFill>
              <a:effectLst/>
              <a:uLnTx/>
              <a:uFillTx/>
            </a:endParaRPr>
          </a:p>
        </p:txBody>
      </p:sp>
      <p:sp>
        <p:nvSpPr>
          <p:cNvPr id="3" name="Rechteck 2"/>
          <p:cNvSpPr/>
          <p:nvPr/>
        </p:nvSpPr>
        <p:spPr>
          <a:xfrm>
            <a:off x="323528" y="2708920"/>
            <a:ext cx="8424936" cy="4154983"/>
          </a:xfrm>
          <a:prstGeom prst="rect">
            <a:avLst/>
          </a:prstGeom>
        </p:spPr>
        <p:txBody>
          <a:bodyPr wrap="square">
            <a:spAutoFit/>
          </a:bodyPr>
          <a:lstStyle/>
          <a:p>
            <a:pPr marL="536575" lvl="0" indent="-536575" fontAlgn="base">
              <a:spcBef>
                <a:spcPct val="20000"/>
              </a:spcBef>
              <a:spcAft>
                <a:spcPct val="0"/>
              </a:spcAft>
              <a:buClr>
                <a:srgbClr val="CC0000"/>
              </a:buClr>
              <a:defRPr/>
            </a:pPr>
            <a:r>
              <a:rPr lang="en-US" sz="2400" kern="0" dirty="0">
                <a:solidFill>
                  <a:schemeClr val="tx2"/>
                </a:solidFill>
                <a:latin typeface="Lucida Sans Unicode"/>
                <a:ea typeface="ＭＳ Ｐゴシック"/>
                <a:cs typeface="Arial"/>
              </a:rPr>
              <a:t>Joint effort of the:</a:t>
            </a:r>
          </a:p>
          <a:p>
            <a:pPr marL="536575" lvl="0" indent="-536575" fontAlgn="base">
              <a:spcBef>
                <a:spcPct val="50000"/>
              </a:spcBef>
              <a:spcAft>
                <a:spcPct val="0"/>
              </a:spcAft>
              <a:buClr>
                <a:srgbClr val="CC0000"/>
              </a:buClr>
              <a:buFont typeface="Lucida Sans Unicode" charset="0"/>
              <a:buChar char="▌"/>
              <a:defRPr/>
            </a:pPr>
            <a:r>
              <a:rPr lang="en-US" sz="2400" kern="0" dirty="0">
                <a:solidFill>
                  <a:schemeClr val="tx2"/>
                </a:solidFill>
                <a:latin typeface="Lucida Sans Unicode"/>
                <a:ea typeface="ＭＳ Ｐゴシック"/>
                <a:cs typeface="Arial"/>
              </a:rPr>
              <a:t>World Meteorological Organization/Climate and Water Department (WMO/CLW)</a:t>
            </a:r>
          </a:p>
          <a:p>
            <a:pPr marL="536575" lvl="0" indent="-536575" fontAlgn="base">
              <a:spcBef>
                <a:spcPct val="50000"/>
              </a:spcBef>
              <a:spcAft>
                <a:spcPct val="0"/>
              </a:spcAft>
              <a:buClr>
                <a:srgbClr val="CC0000"/>
              </a:buClr>
              <a:buFont typeface="Lucida Sans Unicode" charset="0"/>
              <a:buChar char="▌"/>
              <a:defRPr/>
            </a:pPr>
            <a:r>
              <a:rPr lang="en-US" sz="2400" kern="0" dirty="0">
                <a:solidFill>
                  <a:schemeClr val="tx2"/>
                </a:solidFill>
                <a:latin typeface="Lucida Sans Unicode"/>
                <a:ea typeface="ＭＳ Ｐゴシック"/>
                <a:cs typeface="Arial"/>
              </a:rPr>
              <a:t>Global Climate Observing System (GCOS)</a:t>
            </a:r>
          </a:p>
          <a:p>
            <a:pPr marL="536575" lvl="0" indent="-536575" fontAlgn="base">
              <a:spcBef>
                <a:spcPct val="50000"/>
              </a:spcBef>
              <a:spcAft>
                <a:spcPct val="0"/>
              </a:spcAft>
              <a:buClr>
                <a:srgbClr val="CC0000"/>
              </a:buClr>
              <a:buFont typeface="Lucida Sans Unicode" charset="0"/>
              <a:buChar char="▌"/>
              <a:defRPr/>
            </a:pPr>
            <a:r>
              <a:rPr lang="en-US" sz="2400" kern="0" dirty="0">
                <a:solidFill>
                  <a:schemeClr val="tx2"/>
                </a:solidFill>
                <a:latin typeface="Lucida Sans Unicode"/>
                <a:ea typeface="ＭＳ Ｐゴシック"/>
                <a:cs typeface="Arial"/>
              </a:rPr>
              <a:t>Global Terrestrial Observing System (GTOS)</a:t>
            </a:r>
          </a:p>
          <a:p>
            <a:pPr marL="536575" lvl="0" indent="-536575" fontAlgn="base">
              <a:spcBef>
                <a:spcPct val="50000"/>
              </a:spcBef>
              <a:spcAft>
                <a:spcPct val="0"/>
              </a:spcAft>
              <a:buClr>
                <a:srgbClr val="CC0000"/>
              </a:buClr>
              <a:buFont typeface="Lucida Sans Unicode" charset="0"/>
              <a:buChar char="▌"/>
              <a:defRPr/>
            </a:pPr>
            <a:r>
              <a:rPr lang="en-US" sz="2400" kern="0" dirty="0">
                <a:solidFill>
                  <a:schemeClr val="tx2"/>
                </a:solidFill>
                <a:latin typeface="Lucida Sans Unicode"/>
                <a:ea typeface="ＭＳ Ｐゴシック"/>
                <a:cs typeface="Arial"/>
              </a:rPr>
              <a:t>Observational arm of the Group on Earth Observations/ Integrated Global Water Cycle Observations </a:t>
            </a:r>
            <a:r>
              <a:rPr lang="en-US" sz="2400" kern="0" dirty="0" smtClean="0">
                <a:solidFill>
                  <a:schemeClr val="tx2"/>
                </a:solidFill>
                <a:latin typeface="Lucida Sans Unicode"/>
                <a:ea typeface="ＭＳ Ｐゴシック"/>
                <a:cs typeface="Arial"/>
              </a:rPr>
              <a:t>Community of practice</a:t>
            </a:r>
            <a:r>
              <a:rPr lang="en-US" sz="2400" kern="0" dirty="0" smtClean="0">
                <a:solidFill>
                  <a:schemeClr val="tx2"/>
                </a:solidFill>
                <a:latin typeface="Lucida Sans Unicode"/>
                <a:ea typeface="ＭＳ Ｐゴシック"/>
                <a:cs typeface="Arial"/>
              </a:rPr>
              <a:t> </a:t>
            </a:r>
            <a:r>
              <a:rPr lang="en-US" sz="2400" kern="0" dirty="0">
                <a:solidFill>
                  <a:schemeClr val="tx2"/>
                </a:solidFill>
                <a:latin typeface="Lucida Sans Unicode"/>
                <a:ea typeface="ＭＳ Ｐゴシック"/>
                <a:cs typeface="Arial"/>
              </a:rPr>
              <a:t>(GEO/</a:t>
            </a:r>
            <a:r>
              <a:rPr lang="en-US" sz="2400" kern="0" dirty="0" smtClean="0">
                <a:solidFill>
                  <a:schemeClr val="tx2"/>
                </a:solidFill>
                <a:latin typeface="Lucida Sans Unicode"/>
                <a:ea typeface="ＭＳ Ｐゴシック"/>
                <a:cs typeface="Arial"/>
              </a:rPr>
              <a:t>IGWCO-</a:t>
            </a:r>
            <a:r>
              <a:rPr lang="en-US" sz="2400" kern="0" dirty="0" err="1" smtClean="0">
                <a:solidFill>
                  <a:schemeClr val="tx2"/>
                </a:solidFill>
                <a:latin typeface="Lucida Sans Unicode"/>
                <a:ea typeface="ＭＳ Ｐゴシック"/>
                <a:cs typeface="Arial"/>
              </a:rPr>
              <a:t>CoP</a:t>
            </a:r>
            <a:r>
              <a:rPr lang="en-US" sz="2400" kern="0" dirty="0" smtClean="0">
                <a:solidFill>
                  <a:schemeClr val="tx2"/>
                </a:solidFill>
                <a:latin typeface="Lucida Sans Unicode"/>
                <a:ea typeface="ＭＳ Ｐゴシック"/>
                <a:cs typeface="Arial"/>
              </a:rPr>
              <a:t>)</a:t>
            </a:r>
            <a:endParaRPr lang="en-US" sz="2400" kern="0" dirty="0">
              <a:solidFill>
                <a:schemeClr val="tx2"/>
              </a:solidFill>
              <a:latin typeface="Lucida Sans Unicode"/>
              <a:ea typeface="ＭＳ Ｐゴシック"/>
              <a:cs typeface="Arial"/>
            </a:endParaRPr>
          </a:p>
        </p:txBody>
      </p:sp>
      <p:pic>
        <p:nvPicPr>
          <p:cNvPr id="5" name="Grafik 13" descr="D:\Users\grabs\AppData\Local\Microsoft\Windows\Temporary Internet Files\Content.Word\GTN_Logo_positiv.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548680"/>
            <a:ext cx="4104456" cy="1990720"/>
          </a:xfrm>
          <a:prstGeom prst="rect">
            <a:avLst/>
          </a:prstGeom>
          <a:noFill/>
          <a:ln>
            <a:noFill/>
          </a:ln>
        </p:spPr>
      </p:pic>
    </p:spTree>
    <p:extLst>
      <p:ext uri="{BB962C8B-B14F-4D97-AF65-F5344CB8AC3E}">
        <p14:creationId xmlns:p14="http://schemas.microsoft.com/office/powerpoint/2010/main" val="416407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9552" y="3222104"/>
            <a:ext cx="84969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6666FF"/>
                </a:solidFill>
                <a:latin typeface="+mj-lt"/>
                <a:ea typeface="+mj-ea"/>
                <a:cs typeface="+mj-cs"/>
              </a:defRPr>
            </a:lvl1pPr>
            <a:lvl2pPr algn="l" rtl="0" eaLnBrk="0" fontAlgn="base" hangingPunct="0">
              <a:spcBef>
                <a:spcPct val="0"/>
              </a:spcBef>
              <a:spcAft>
                <a:spcPct val="0"/>
              </a:spcAft>
              <a:defRPr sz="3600" b="1">
                <a:solidFill>
                  <a:srgbClr val="6666FF"/>
                </a:solidFill>
                <a:latin typeface="Lucida Sans Unicode" charset="0"/>
                <a:ea typeface="ＭＳ Ｐゴシック" charset="0"/>
                <a:cs typeface="Arial" charset="0"/>
              </a:defRPr>
            </a:lvl2pPr>
            <a:lvl3pPr algn="l" rtl="0" eaLnBrk="0" fontAlgn="base" hangingPunct="0">
              <a:spcBef>
                <a:spcPct val="0"/>
              </a:spcBef>
              <a:spcAft>
                <a:spcPct val="0"/>
              </a:spcAft>
              <a:defRPr sz="3600" b="1">
                <a:solidFill>
                  <a:srgbClr val="6666FF"/>
                </a:solidFill>
                <a:latin typeface="Lucida Sans Unicode" charset="0"/>
                <a:ea typeface="ＭＳ Ｐゴシック" charset="0"/>
                <a:cs typeface="Arial" charset="0"/>
              </a:defRPr>
            </a:lvl3pPr>
            <a:lvl4pPr algn="l" rtl="0" eaLnBrk="0" fontAlgn="base" hangingPunct="0">
              <a:spcBef>
                <a:spcPct val="0"/>
              </a:spcBef>
              <a:spcAft>
                <a:spcPct val="0"/>
              </a:spcAft>
              <a:defRPr sz="3600" b="1">
                <a:solidFill>
                  <a:srgbClr val="6666FF"/>
                </a:solidFill>
                <a:latin typeface="Lucida Sans Unicode" charset="0"/>
                <a:ea typeface="ＭＳ Ｐゴシック" charset="0"/>
                <a:cs typeface="Arial" charset="0"/>
              </a:defRPr>
            </a:lvl4pPr>
            <a:lvl5pPr algn="l" rtl="0" eaLnBrk="0" fontAlgn="base" hangingPunct="0">
              <a:spcBef>
                <a:spcPct val="0"/>
              </a:spcBef>
              <a:spcAft>
                <a:spcPct val="0"/>
              </a:spcAft>
              <a:defRPr sz="3600" b="1">
                <a:solidFill>
                  <a:srgbClr val="6666FF"/>
                </a:solidFill>
                <a:latin typeface="Lucida Sans Unicode" charset="0"/>
                <a:ea typeface="ＭＳ Ｐゴシック" charset="0"/>
                <a:cs typeface="Arial" charset="0"/>
              </a:defRPr>
            </a:lvl5pPr>
            <a:lvl6pPr marL="457200" algn="l" rtl="0" fontAlgn="base">
              <a:spcBef>
                <a:spcPct val="0"/>
              </a:spcBef>
              <a:spcAft>
                <a:spcPct val="0"/>
              </a:spcAft>
              <a:defRPr sz="3600" b="1">
                <a:solidFill>
                  <a:srgbClr val="6666FF"/>
                </a:solidFill>
                <a:latin typeface="Lucida Sans Unicode" charset="0"/>
                <a:ea typeface="ＭＳ Ｐゴシック" charset="0"/>
                <a:cs typeface="Arial" charset="0"/>
              </a:defRPr>
            </a:lvl6pPr>
            <a:lvl7pPr marL="914400" algn="l" rtl="0" fontAlgn="base">
              <a:spcBef>
                <a:spcPct val="0"/>
              </a:spcBef>
              <a:spcAft>
                <a:spcPct val="0"/>
              </a:spcAft>
              <a:defRPr sz="3600" b="1">
                <a:solidFill>
                  <a:srgbClr val="6666FF"/>
                </a:solidFill>
                <a:latin typeface="Lucida Sans Unicode" charset="0"/>
                <a:ea typeface="ＭＳ Ｐゴシック" charset="0"/>
                <a:cs typeface="Arial" charset="0"/>
              </a:defRPr>
            </a:lvl7pPr>
            <a:lvl8pPr marL="1371600" algn="l" rtl="0" fontAlgn="base">
              <a:spcBef>
                <a:spcPct val="0"/>
              </a:spcBef>
              <a:spcAft>
                <a:spcPct val="0"/>
              </a:spcAft>
              <a:defRPr sz="3600" b="1">
                <a:solidFill>
                  <a:srgbClr val="6666FF"/>
                </a:solidFill>
                <a:latin typeface="Lucida Sans Unicode" charset="0"/>
                <a:ea typeface="ＭＳ Ｐゴシック" charset="0"/>
                <a:cs typeface="Arial" charset="0"/>
              </a:defRPr>
            </a:lvl8pPr>
            <a:lvl9pPr marL="1828800" algn="l" rtl="0" fontAlgn="base">
              <a:spcBef>
                <a:spcPct val="0"/>
              </a:spcBef>
              <a:spcAft>
                <a:spcPct val="0"/>
              </a:spcAft>
              <a:defRPr sz="3600" b="1">
                <a:solidFill>
                  <a:srgbClr val="6666FF"/>
                </a:solidFill>
                <a:latin typeface="Lucida Sans Unicode" charset="0"/>
                <a:ea typeface="ＭＳ Ｐゴシック" charset="0"/>
                <a:cs typeface="Arial" charset="0"/>
              </a:defRPr>
            </a:lvl9pPr>
          </a:lstStyle>
          <a:p>
            <a:pPr lvl="0" eaLnBrk="1" hangingPunct="1"/>
            <a:r>
              <a:rPr kumimoji="0" lang="en-US" altLang="en-US" sz="2000" b="1" i="0" u="none" strike="noStrike" kern="0" cap="none" spc="0" normalizeH="0" baseline="0" noProof="0" dirty="0" smtClean="0">
                <a:ln>
                  <a:noFill/>
                </a:ln>
                <a:solidFill>
                  <a:srgbClr val="6666FF"/>
                </a:solidFill>
                <a:effectLst/>
                <a:uLnTx/>
                <a:uFillTx/>
                <a:latin typeface="Lucida Sans Unicode"/>
                <a:ea typeface="ＭＳ Ｐゴシック"/>
                <a:cs typeface="Arial"/>
              </a:rPr>
              <a:t>[1] Products that improve our understanding of what</a:t>
            </a:r>
            <a:r>
              <a:rPr kumimoji="0" lang="ja-JP" altLang="en-US" sz="2000" b="1" i="0" u="none" strike="noStrike" kern="0" cap="none" spc="0" normalizeH="0" baseline="0" noProof="0" dirty="0" smtClean="0">
                <a:ln>
                  <a:noFill/>
                </a:ln>
                <a:solidFill>
                  <a:srgbClr val="6666FF"/>
                </a:solidFill>
                <a:effectLst/>
                <a:uLnTx/>
                <a:uFillTx/>
                <a:latin typeface="Arial" pitchFamily="34" charset="0"/>
                <a:ea typeface="ＭＳ Ｐゴシック"/>
                <a:cs typeface="Arial"/>
              </a:rPr>
              <a:t>’</a:t>
            </a:r>
            <a:r>
              <a:rPr kumimoji="0" lang="en-US" altLang="ja-JP" sz="2000" b="1" i="0" u="none" strike="noStrike" kern="0" cap="none" spc="0" normalizeH="0" baseline="0" noProof="0" dirty="0" smtClean="0">
                <a:ln>
                  <a:noFill/>
                </a:ln>
                <a:solidFill>
                  <a:srgbClr val="6666FF"/>
                </a:solidFill>
                <a:effectLst/>
                <a:uLnTx/>
                <a:uFillTx/>
                <a:latin typeface="Lucida Sans Unicode"/>
                <a:ea typeface="ＭＳ Ｐゴシック"/>
                <a:cs typeface="Arial"/>
              </a:rPr>
              <a:t>s available and how to access it </a:t>
            </a:r>
            <a:r>
              <a:rPr kumimoji="0" lang="en-US" altLang="ja-JP" sz="2000" b="1" i="0" u="none" strike="noStrike" kern="0" cap="none" spc="0" normalizeH="0" baseline="0" noProof="0" dirty="0" smtClean="0">
                <a:ln>
                  <a:noFill/>
                </a:ln>
                <a:solidFill>
                  <a:srgbClr val="FF0000"/>
                </a:solidFill>
                <a:effectLst/>
                <a:uLnTx/>
                <a:uFillTx/>
                <a:latin typeface="Lucida Sans Unicode"/>
                <a:ea typeface="ＭＳ Ｐゴシック"/>
                <a:cs typeface="Arial"/>
              </a:rPr>
              <a:t> (</a:t>
            </a:r>
            <a:r>
              <a:rPr kumimoji="0" lang="en-US" sz="2000" b="0" i="0" u="none" strike="noStrike" kern="0" cap="none" spc="0" normalizeH="0" baseline="0" noProof="0" dirty="0" smtClean="0">
                <a:ln>
                  <a:noFill/>
                </a:ln>
                <a:solidFill>
                  <a:srgbClr val="FF0000"/>
                </a:solidFill>
                <a:effectLst/>
                <a:uLnTx/>
                <a:uFillTx/>
                <a:latin typeface="Lucida Sans Unicode"/>
                <a:ea typeface="ＭＳ Ｐゴシック"/>
                <a:cs typeface="Arial"/>
              </a:rPr>
              <a:t>Management of Metadata, development of standards)</a:t>
            </a:r>
            <a:r>
              <a:rPr kumimoji="0" lang="en-US" sz="2000" b="0" i="0" u="none" strike="noStrike" kern="0" cap="none" spc="0" normalizeH="0" baseline="0" noProof="0" dirty="0" smtClean="0">
                <a:ln>
                  <a:noFill/>
                </a:ln>
                <a:solidFill>
                  <a:srgbClr val="FF0000"/>
                </a:solidFill>
                <a:effectLst>
                  <a:outerShdw blurRad="38100" dist="38100" dir="2700000" algn="tl">
                    <a:srgbClr val="DDDDDD"/>
                  </a:outerShdw>
                </a:effectLst>
                <a:uLnTx/>
                <a:uFillTx/>
                <a:latin typeface="Lucida Sans Unicode"/>
                <a:ea typeface="ＭＳ Ｐゴシック"/>
                <a:cs typeface="Arial"/>
              </a:rPr>
              <a:t> </a:t>
            </a:r>
            <a:endParaRPr kumimoji="0" lang="en-US" altLang="en-US" sz="2000" b="1" i="0" u="none" strike="noStrike" kern="0" cap="none" spc="0" normalizeH="0" baseline="0" noProof="0" dirty="0" smtClean="0">
              <a:ln>
                <a:noFill/>
              </a:ln>
              <a:solidFill>
                <a:srgbClr val="FF0000"/>
              </a:solidFill>
              <a:effectLst/>
              <a:uLnTx/>
              <a:uFillTx/>
              <a:latin typeface="Lucida Sans Unicode"/>
              <a:ea typeface="ＭＳ Ｐゴシック"/>
              <a:cs typeface="Arial"/>
            </a:endParaRPr>
          </a:p>
        </p:txBody>
      </p:sp>
      <p:sp>
        <p:nvSpPr>
          <p:cNvPr id="2" name="Rechteck 1"/>
          <p:cNvSpPr/>
          <p:nvPr/>
        </p:nvSpPr>
        <p:spPr>
          <a:xfrm>
            <a:off x="611560" y="4213537"/>
            <a:ext cx="8280920" cy="1015663"/>
          </a:xfrm>
          <a:prstGeom prst="rect">
            <a:avLst/>
          </a:prstGeom>
        </p:spPr>
        <p:txBody>
          <a:bodyPr wrap="square">
            <a:spAutoFit/>
          </a:bodyPr>
          <a:lstStyle/>
          <a:p>
            <a:pPr lvl="0"/>
            <a:r>
              <a:rPr kumimoji="0" lang="en-US" sz="2000" b="1" i="0" u="none" strike="noStrike" kern="0" cap="none" spc="0" normalizeH="0" baseline="0" noProof="0" dirty="0" smtClean="0">
                <a:ln>
                  <a:noFill/>
                </a:ln>
                <a:solidFill>
                  <a:srgbClr val="6666FF"/>
                </a:solidFill>
                <a:effectLst/>
                <a:uLnTx/>
                <a:uFillTx/>
                <a:latin typeface="Lucida Sans Unicode"/>
                <a:ea typeface="ＭＳ Ｐゴシック"/>
                <a:cs typeface="Arial"/>
              </a:rPr>
              <a:t>[2] Products that enhance baseline or core hydrological data and improve our knowledge of hydrology (</a:t>
            </a:r>
            <a:r>
              <a:rPr kumimoji="0" lang="en-US" sz="2000" b="0" i="0" u="none" strike="noStrike" kern="0" cap="none" spc="0" normalizeH="0" baseline="0" noProof="0" dirty="0" smtClean="0">
                <a:ln>
                  <a:noFill/>
                </a:ln>
                <a:solidFill>
                  <a:srgbClr val="FF0000"/>
                </a:solidFill>
                <a:effectLst/>
                <a:uLnTx/>
                <a:uFillTx/>
                <a:latin typeface="Lucida Sans Unicode"/>
                <a:ea typeface="ＭＳ Ｐゴシック"/>
                <a:cs typeface="Arial"/>
              </a:rPr>
              <a:t>Development of gridded runoff datasets)</a:t>
            </a:r>
            <a:r>
              <a:rPr kumimoji="0" lang="en-US" sz="2000" b="1" i="0" u="none" strike="noStrike" kern="0" cap="none" spc="0" normalizeH="0" baseline="0" noProof="0" dirty="0" smtClean="0">
                <a:ln>
                  <a:noFill/>
                </a:ln>
                <a:solidFill>
                  <a:srgbClr val="6666FF"/>
                </a:solidFill>
                <a:effectLst/>
                <a:uLnTx/>
                <a:uFillTx/>
                <a:latin typeface="Lucida Sans Unicode"/>
                <a:ea typeface="ＭＳ Ｐゴシック"/>
                <a:cs typeface="Arial"/>
              </a:rPr>
              <a:t> </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4" name="Rechteck 3"/>
          <p:cNvSpPr/>
          <p:nvPr/>
        </p:nvSpPr>
        <p:spPr>
          <a:xfrm>
            <a:off x="683568" y="5169386"/>
            <a:ext cx="8208912" cy="707886"/>
          </a:xfrm>
          <a:prstGeom prst="rect">
            <a:avLst/>
          </a:prstGeom>
        </p:spPr>
        <p:txBody>
          <a:bodyPr wrap="square">
            <a:spAutoFit/>
          </a:bodyPr>
          <a:lstStyle/>
          <a:p>
            <a:pPr lvl="0"/>
            <a:r>
              <a:rPr kumimoji="0" lang="en-US" sz="2000" b="1" i="0" u="none" strike="noStrike" kern="0" cap="none" spc="0" normalizeH="0" baseline="0" noProof="0" dirty="0" smtClean="0">
                <a:ln>
                  <a:noFill/>
                </a:ln>
                <a:solidFill>
                  <a:srgbClr val="6666FF"/>
                </a:solidFill>
                <a:effectLst/>
                <a:uLnTx/>
                <a:uFillTx/>
                <a:latin typeface="Lucida Sans Unicode"/>
                <a:ea typeface="ＭＳ Ｐゴシック"/>
                <a:cs typeface="Arial"/>
              </a:rPr>
              <a:t>[3] Products that result fro</a:t>
            </a:r>
            <a:r>
              <a:rPr kumimoji="0" lang="en-US" sz="2000" b="1" i="0" u="none" strike="noStrike" kern="0" cap="none" spc="0" normalizeH="0" baseline="0" noProof="0" dirty="0" smtClean="0">
                <a:ln>
                  <a:noFill/>
                </a:ln>
                <a:solidFill>
                  <a:schemeClr val="accent2">
                    <a:lumMod val="75000"/>
                  </a:schemeClr>
                </a:solidFill>
                <a:effectLst/>
                <a:uLnTx/>
                <a:uFillTx/>
                <a:latin typeface="Lucida Sans Unicode"/>
                <a:ea typeface="ＭＳ Ｐゴシック"/>
                <a:cs typeface="Arial"/>
              </a:rPr>
              <a:t>m</a:t>
            </a:r>
            <a:r>
              <a:rPr kumimoji="0" lang="en-US" sz="2000" b="1" i="0" u="none" strike="noStrike" kern="0" cap="none" spc="0" normalizeH="0" baseline="0" noProof="0" dirty="0" smtClean="0">
                <a:ln>
                  <a:noFill/>
                </a:ln>
                <a:solidFill>
                  <a:srgbClr val="6666FF"/>
                </a:solidFill>
                <a:effectLst/>
                <a:uLnTx/>
                <a:uFillTx/>
                <a:latin typeface="Lucida Sans Unicode"/>
                <a:ea typeface="ＭＳ Ｐゴシック"/>
                <a:cs typeface="Arial"/>
              </a:rPr>
              <a:t> the integration of existing datasets (i.e. </a:t>
            </a:r>
            <a:r>
              <a:rPr kumimoji="0" lang="en-US" sz="2000" b="0" i="0" u="none" strike="noStrike" kern="0" cap="none" spc="0" normalizeH="0" baseline="0" noProof="0" dirty="0" smtClean="0">
                <a:ln>
                  <a:noFill/>
                </a:ln>
                <a:solidFill>
                  <a:srgbClr val="FF0000"/>
                </a:solidFill>
                <a:effectLst/>
                <a:uLnTx/>
                <a:uFillTx/>
                <a:latin typeface="Lucida Sans Unicode"/>
                <a:ea typeface="ＭＳ Ｐゴシック"/>
                <a:cs typeface="Arial"/>
              </a:rPr>
              <a:t>Mapping of Biogeochemical Fluxes)</a:t>
            </a:r>
            <a:r>
              <a:rPr kumimoji="0" lang="en-US" sz="2000" b="0" i="0" u="none" strike="noStrike" kern="0" cap="none" spc="0" normalizeH="0" baseline="0" noProof="0" dirty="0" smtClean="0">
                <a:ln>
                  <a:noFill/>
                </a:ln>
                <a:solidFill>
                  <a:srgbClr val="000000"/>
                </a:solidFill>
                <a:effectLst/>
                <a:uLnTx/>
                <a:uFillTx/>
                <a:latin typeface="Lucida Sans Unicode"/>
                <a:ea typeface="ＭＳ Ｐゴシック"/>
                <a:cs typeface="Arial"/>
              </a:rPr>
              <a:t> </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6" name="Rectangle 2"/>
          <p:cNvSpPr txBox="1">
            <a:spLocks noChangeArrowheads="1"/>
          </p:cNvSpPr>
          <p:nvPr/>
        </p:nvSpPr>
        <p:spPr bwMode="auto">
          <a:xfrm>
            <a:off x="611560" y="5598368"/>
            <a:ext cx="842493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6666FF"/>
                </a:solidFill>
                <a:latin typeface="+mj-lt"/>
                <a:ea typeface="+mj-ea"/>
                <a:cs typeface="+mj-cs"/>
              </a:defRPr>
            </a:lvl1pPr>
            <a:lvl2pPr algn="l" rtl="0" eaLnBrk="0" fontAlgn="base" hangingPunct="0">
              <a:spcBef>
                <a:spcPct val="0"/>
              </a:spcBef>
              <a:spcAft>
                <a:spcPct val="0"/>
              </a:spcAft>
              <a:defRPr sz="3600" b="1">
                <a:solidFill>
                  <a:srgbClr val="6666FF"/>
                </a:solidFill>
                <a:latin typeface="Lucida Sans Unicode" charset="0"/>
                <a:ea typeface="ＭＳ Ｐゴシック" charset="0"/>
                <a:cs typeface="Arial" charset="0"/>
              </a:defRPr>
            </a:lvl2pPr>
            <a:lvl3pPr algn="l" rtl="0" eaLnBrk="0" fontAlgn="base" hangingPunct="0">
              <a:spcBef>
                <a:spcPct val="0"/>
              </a:spcBef>
              <a:spcAft>
                <a:spcPct val="0"/>
              </a:spcAft>
              <a:defRPr sz="3600" b="1">
                <a:solidFill>
                  <a:srgbClr val="6666FF"/>
                </a:solidFill>
                <a:latin typeface="Lucida Sans Unicode" charset="0"/>
                <a:ea typeface="ＭＳ Ｐゴシック" charset="0"/>
                <a:cs typeface="Arial" charset="0"/>
              </a:defRPr>
            </a:lvl3pPr>
            <a:lvl4pPr algn="l" rtl="0" eaLnBrk="0" fontAlgn="base" hangingPunct="0">
              <a:spcBef>
                <a:spcPct val="0"/>
              </a:spcBef>
              <a:spcAft>
                <a:spcPct val="0"/>
              </a:spcAft>
              <a:defRPr sz="3600" b="1">
                <a:solidFill>
                  <a:srgbClr val="6666FF"/>
                </a:solidFill>
                <a:latin typeface="Lucida Sans Unicode" charset="0"/>
                <a:ea typeface="ＭＳ Ｐゴシック" charset="0"/>
                <a:cs typeface="Arial" charset="0"/>
              </a:defRPr>
            </a:lvl4pPr>
            <a:lvl5pPr algn="l" rtl="0" eaLnBrk="0" fontAlgn="base" hangingPunct="0">
              <a:spcBef>
                <a:spcPct val="0"/>
              </a:spcBef>
              <a:spcAft>
                <a:spcPct val="0"/>
              </a:spcAft>
              <a:defRPr sz="3600" b="1">
                <a:solidFill>
                  <a:srgbClr val="6666FF"/>
                </a:solidFill>
                <a:latin typeface="Lucida Sans Unicode" charset="0"/>
                <a:ea typeface="ＭＳ Ｐゴシック" charset="0"/>
                <a:cs typeface="Arial" charset="0"/>
              </a:defRPr>
            </a:lvl5pPr>
            <a:lvl6pPr marL="457200" algn="l" rtl="0" fontAlgn="base">
              <a:spcBef>
                <a:spcPct val="0"/>
              </a:spcBef>
              <a:spcAft>
                <a:spcPct val="0"/>
              </a:spcAft>
              <a:defRPr sz="3600" b="1">
                <a:solidFill>
                  <a:srgbClr val="6666FF"/>
                </a:solidFill>
                <a:latin typeface="Lucida Sans Unicode" charset="0"/>
                <a:ea typeface="ＭＳ Ｐゴシック" charset="0"/>
                <a:cs typeface="Arial" charset="0"/>
              </a:defRPr>
            </a:lvl6pPr>
            <a:lvl7pPr marL="914400" algn="l" rtl="0" fontAlgn="base">
              <a:spcBef>
                <a:spcPct val="0"/>
              </a:spcBef>
              <a:spcAft>
                <a:spcPct val="0"/>
              </a:spcAft>
              <a:defRPr sz="3600" b="1">
                <a:solidFill>
                  <a:srgbClr val="6666FF"/>
                </a:solidFill>
                <a:latin typeface="Lucida Sans Unicode" charset="0"/>
                <a:ea typeface="ＭＳ Ｐゴシック" charset="0"/>
                <a:cs typeface="Arial" charset="0"/>
              </a:defRPr>
            </a:lvl7pPr>
            <a:lvl8pPr marL="1371600" algn="l" rtl="0" fontAlgn="base">
              <a:spcBef>
                <a:spcPct val="0"/>
              </a:spcBef>
              <a:spcAft>
                <a:spcPct val="0"/>
              </a:spcAft>
              <a:defRPr sz="3600" b="1">
                <a:solidFill>
                  <a:srgbClr val="6666FF"/>
                </a:solidFill>
                <a:latin typeface="Lucida Sans Unicode" charset="0"/>
                <a:ea typeface="ＭＳ Ｐゴシック" charset="0"/>
                <a:cs typeface="Arial" charset="0"/>
              </a:defRPr>
            </a:lvl8pPr>
            <a:lvl9pPr marL="1828800" algn="l" rtl="0" fontAlgn="base">
              <a:spcBef>
                <a:spcPct val="0"/>
              </a:spcBef>
              <a:spcAft>
                <a:spcPct val="0"/>
              </a:spcAft>
              <a:defRPr sz="3600" b="1">
                <a:solidFill>
                  <a:srgbClr val="6666FF"/>
                </a:solidFill>
                <a:latin typeface="Lucida Sans Unicode" charset="0"/>
                <a:ea typeface="ＭＳ Ｐゴシック"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6666FF"/>
                </a:solidFill>
                <a:effectLst/>
                <a:uLnTx/>
                <a:uFillTx/>
                <a:latin typeface="Lucida Sans Unicode"/>
                <a:ea typeface="ＭＳ Ｐゴシック"/>
                <a:cs typeface="Arial"/>
              </a:rPr>
              <a:t>[4] Products that are designed to address specific science questions </a:t>
            </a:r>
            <a:r>
              <a:rPr kumimoji="0" lang="en-US" sz="2000" b="0" i="0" u="none" strike="noStrike" kern="0" cap="none" spc="0" normalizeH="0" baseline="0" noProof="0" dirty="0" smtClean="0">
                <a:ln>
                  <a:noFill/>
                </a:ln>
                <a:solidFill>
                  <a:srgbClr val="FF0000"/>
                </a:solidFill>
                <a:effectLst/>
                <a:uLnTx/>
                <a:uFillTx/>
                <a:latin typeface="Lucida Sans Unicode"/>
                <a:ea typeface="ＭＳ Ｐゴシック"/>
                <a:cs typeface="Arial"/>
              </a:rPr>
              <a:t>(i.e. reference hydrological data sets (pristine basins)</a:t>
            </a:r>
          </a:p>
        </p:txBody>
      </p:sp>
      <p:sp>
        <p:nvSpPr>
          <p:cNvPr id="5" name="Textfeld 4"/>
          <p:cNvSpPr txBox="1"/>
          <p:nvPr/>
        </p:nvSpPr>
        <p:spPr>
          <a:xfrm>
            <a:off x="971600" y="2420888"/>
            <a:ext cx="7416824" cy="830997"/>
          </a:xfrm>
          <a:prstGeom prst="rect">
            <a:avLst/>
          </a:prstGeom>
          <a:noFill/>
        </p:spPr>
        <p:txBody>
          <a:bodyPr wrap="square" rtlCol="0">
            <a:spAutoFit/>
          </a:bodyPr>
          <a:lstStyle/>
          <a:p>
            <a:r>
              <a:rPr lang="de-DE" sz="2400" b="1" dirty="0" err="1" smtClean="0">
                <a:solidFill>
                  <a:srgbClr val="0070C0"/>
                </a:solidFill>
              </a:rPr>
              <a:t>Added</a:t>
            </a:r>
            <a:r>
              <a:rPr lang="de-DE" sz="2400" b="1" dirty="0" smtClean="0">
                <a:solidFill>
                  <a:srgbClr val="0070C0"/>
                </a:solidFill>
              </a:rPr>
              <a:t> </a:t>
            </a:r>
            <a:r>
              <a:rPr lang="de-DE" sz="2400" b="1" dirty="0" err="1" smtClean="0">
                <a:solidFill>
                  <a:srgbClr val="0070C0"/>
                </a:solidFill>
              </a:rPr>
              <a:t>value</a:t>
            </a:r>
            <a:r>
              <a:rPr lang="de-DE" sz="2400" b="1" dirty="0" smtClean="0">
                <a:solidFill>
                  <a:srgbClr val="0070C0"/>
                </a:solidFill>
              </a:rPr>
              <a:t> </a:t>
            </a:r>
            <a:r>
              <a:rPr lang="de-DE" sz="2400" b="1" dirty="0" err="1" smtClean="0">
                <a:solidFill>
                  <a:srgbClr val="0070C0"/>
                </a:solidFill>
              </a:rPr>
              <a:t>from</a:t>
            </a:r>
            <a:r>
              <a:rPr lang="de-DE" sz="2400" b="1" dirty="0" smtClean="0">
                <a:solidFill>
                  <a:srgbClr val="0070C0"/>
                </a:solidFill>
              </a:rPr>
              <a:t> GTN-H </a:t>
            </a:r>
            <a:r>
              <a:rPr lang="de-DE" sz="2400" b="1" dirty="0" err="1">
                <a:solidFill>
                  <a:srgbClr val="0070C0"/>
                </a:solidFill>
              </a:rPr>
              <a:t>F</a:t>
            </a:r>
            <a:r>
              <a:rPr lang="de-DE" sz="2400" b="1" dirty="0" err="1" smtClean="0">
                <a:solidFill>
                  <a:srgbClr val="0070C0"/>
                </a:solidFill>
              </a:rPr>
              <a:t>ederated</a:t>
            </a:r>
            <a:r>
              <a:rPr lang="de-DE" sz="2400" b="1" dirty="0" smtClean="0">
                <a:solidFill>
                  <a:srgbClr val="0070C0"/>
                </a:solidFill>
              </a:rPr>
              <a:t> Data Centres (</a:t>
            </a:r>
            <a:r>
              <a:rPr lang="de-DE" sz="2400" b="1" dirty="0" err="1" smtClean="0">
                <a:solidFill>
                  <a:srgbClr val="0070C0"/>
                </a:solidFill>
              </a:rPr>
              <a:t>Examples</a:t>
            </a:r>
            <a:r>
              <a:rPr lang="de-DE" sz="2400" b="1" dirty="0" smtClean="0">
                <a:solidFill>
                  <a:srgbClr val="0070C0"/>
                </a:solidFill>
              </a:rPr>
              <a:t> </a:t>
            </a:r>
            <a:r>
              <a:rPr lang="de-DE" sz="2400" b="1" dirty="0" err="1" smtClean="0">
                <a:solidFill>
                  <a:srgbClr val="0070C0"/>
                </a:solidFill>
              </a:rPr>
              <a:t>only</a:t>
            </a:r>
            <a:r>
              <a:rPr lang="de-DE" sz="2400" b="1" dirty="0" smtClean="0">
                <a:solidFill>
                  <a:srgbClr val="0070C0"/>
                </a:solidFill>
              </a:rPr>
              <a:t>)</a:t>
            </a:r>
            <a:endParaRPr lang="en-US" sz="2400" b="1" dirty="0">
              <a:solidFill>
                <a:srgbClr val="0070C0"/>
              </a:solidFill>
            </a:endParaRPr>
          </a:p>
        </p:txBody>
      </p:sp>
      <p:pic>
        <p:nvPicPr>
          <p:cNvPr id="8" name="Grafik 13" descr="D:\Users\grabs\AppData\Local\Microsoft\Windows\Temporary Internet Files\Content.Word\GTN_Logo_positiv.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620688"/>
            <a:ext cx="4104456" cy="1990720"/>
          </a:xfrm>
          <a:prstGeom prst="rect">
            <a:avLst/>
          </a:prstGeom>
          <a:noFill/>
          <a:ln>
            <a:noFill/>
          </a:ln>
        </p:spPr>
      </p:pic>
    </p:spTree>
    <p:extLst>
      <p:ext uri="{BB962C8B-B14F-4D97-AF65-F5344CB8AC3E}">
        <p14:creationId xmlns:p14="http://schemas.microsoft.com/office/powerpoint/2010/main" val="245416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556792"/>
            <a:ext cx="8496944" cy="5016757"/>
          </a:xfrm>
          <a:prstGeom prst="rect">
            <a:avLst/>
          </a:prstGeom>
          <a:noFill/>
        </p:spPr>
        <p:txBody>
          <a:bodyPr wrap="square" rtlCol="0">
            <a:spAutoFit/>
          </a:bodyPr>
          <a:lstStyle/>
          <a:p>
            <a:r>
              <a:rPr lang="en-US" sz="3200" b="1" dirty="0" smtClean="0">
                <a:solidFill>
                  <a:srgbClr val="000090"/>
                </a:solidFill>
              </a:rPr>
              <a:t>CHALLENGE</a:t>
            </a:r>
            <a:r>
              <a:rPr lang="en-US" sz="3200" dirty="0" smtClean="0">
                <a:solidFill>
                  <a:srgbClr val="000090"/>
                </a:solidFill>
              </a:rPr>
              <a:t>:</a:t>
            </a:r>
          </a:p>
          <a:p>
            <a:endParaRPr lang="en-US" sz="3200" dirty="0">
              <a:solidFill>
                <a:srgbClr val="000090"/>
              </a:solidFill>
            </a:endParaRPr>
          </a:p>
          <a:p>
            <a:r>
              <a:rPr lang="en-US" sz="3200" dirty="0" smtClean="0">
                <a:solidFill>
                  <a:srgbClr val="000090"/>
                </a:solidFill>
              </a:rPr>
              <a:t>Need to create a community of Support Partners to facilitate the development of integrated data and information products</a:t>
            </a:r>
          </a:p>
          <a:p>
            <a:endParaRPr lang="en-US" sz="3200" dirty="0">
              <a:solidFill>
                <a:srgbClr val="000090"/>
              </a:solidFill>
            </a:endParaRPr>
          </a:p>
          <a:p>
            <a:r>
              <a:rPr lang="en-US" sz="3200" dirty="0" smtClean="0">
                <a:solidFill>
                  <a:srgbClr val="000090"/>
                </a:solidFill>
              </a:rPr>
              <a:t>(Reason: Resources at the level of global data centers are commonly not sufficient to also generate a wide range of science-based, user-driven data products)</a:t>
            </a:r>
            <a:endParaRPr lang="en-US" sz="3200" dirty="0">
              <a:solidFill>
                <a:srgbClr val="000090"/>
              </a:solidFill>
            </a:endParaRPr>
          </a:p>
        </p:txBody>
      </p:sp>
    </p:spTree>
    <p:extLst>
      <p:ext uri="{BB962C8B-B14F-4D97-AF65-F5344CB8AC3E}">
        <p14:creationId xmlns:p14="http://schemas.microsoft.com/office/powerpoint/2010/main" val="357589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1"/>
          <p:cNvSpPr>
            <a:spLocks noGrp="1"/>
          </p:cNvSpPr>
          <p:nvPr>
            <p:ph type="title"/>
          </p:nvPr>
        </p:nvSpPr>
        <p:spPr>
          <a:xfrm>
            <a:off x="0" y="764704"/>
            <a:ext cx="9144000" cy="615553"/>
          </a:xfrm>
        </p:spPr>
        <p:txBody>
          <a:bodyPr wrap="square">
            <a:spAutoFit/>
          </a:bodyPr>
          <a:lstStyle/>
          <a:p>
            <a:r>
              <a:rPr lang="en-US" sz="3400" b="1" u="sng" dirty="0" smtClean="0"/>
              <a:t>Questions to be answered by your network (2/3)</a:t>
            </a:r>
            <a:endParaRPr lang="en-US" sz="3400" b="1" u="sng" dirty="0"/>
          </a:p>
        </p:txBody>
      </p:sp>
      <p:sp>
        <p:nvSpPr>
          <p:cNvPr id="5" name="Contenidor de contingut 2"/>
          <p:cNvSpPr>
            <a:spLocks noGrp="1"/>
          </p:cNvSpPr>
          <p:nvPr>
            <p:ph idx="1"/>
          </p:nvPr>
        </p:nvSpPr>
        <p:spPr>
          <a:xfrm>
            <a:off x="179512" y="1484784"/>
            <a:ext cx="8784976" cy="5256584"/>
          </a:xfrm>
        </p:spPr>
        <p:txBody>
          <a:bodyPr>
            <a:normAutofit fontScale="25000" lnSpcReduction="20000"/>
          </a:bodyPr>
          <a:lstStyle/>
          <a:p>
            <a:pPr marL="514350" indent="-514350">
              <a:buNone/>
            </a:pPr>
            <a:r>
              <a:rPr lang="en-US" sz="9600" b="1" i="1" dirty="0" smtClean="0"/>
              <a:t>2. About data</a:t>
            </a:r>
          </a:p>
          <a:p>
            <a:pPr marL="514350" indent="-514350">
              <a:buNone/>
            </a:pPr>
            <a:endParaRPr lang="en-US" sz="6000" b="1" i="1" dirty="0" smtClean="0"/>
          </a:p>
          <a:p>
            <a:pPr marL="914400" lvl="1" indent="-514350" algn="just">
              <a:buNone/>
            </a:pPr>
            <a:r>
              <a:rPr lang="en-US" sz="8000" dirty="0" smtClean="0"/>
              <a:t>2.1 Hydrometerological data of “Essential Water Variables”, see GTN-H configuration</a:t>
            </a:r>
          </a:p>
          <a:p>
            <a:pPr marL="914400" lvl="1" indent="-514350" algn="just">
              <a:buNone/>
            </a:pPr>
            <a:r>
              <a:rPr lang="en-US" sz="8000" dirty="0" smtClean="0"/>
              <a:t>2.2 The network is global with varying time-steps that depend on the data collection scheme of the federated networks (i.e. hourly – monthly) Major limits are the density of networks and the number of reporting stations </a:t>
            </a:r>
          </a:p>
          <a:p>
            <a:pPr marL="914400" lvl="1" indent="-514350" algn="just">
              <a:buNone/>
            </a:pPr>
            <a:r>
              <a:rPr lang="en-US" sz="8000" dirty="0" smtClean="0"/>
              <a:t>2.3 Centers have data policies. In general data is shared to registered users free of charge.</a:t>
            </a:r>
          </a:p>
          <a:p>
            <a:pPr marL="914400" lvl="1" indent="-514350" algn="just">
              <a:buNone/>
            </a:pPr>
            <a:r>
              <a:rPr lang="en-US" sz="8000" dirty="0" smtClean="0"/>
              <a:t>2.4 Centers have quality management standards. The QC procedures are currently being compiled to obtain a general overview of QC practices of centers.</a:t>
            </a:r>
          </a:p>
          <a:p>
            <a:pPr marL="914400" lvl="1" indent="-514350" algn="just">
              <a:buNone/>
            </a:pPr>
            <a:r>
              <a:rPr lang="en-US" sz="8000" dirty="0" smtClean="0"/>
              <a:t>2.5 In several instances, metadata need to be completed including bathymetry data for lakes and reservoirs and river geometry.</a:t>
            </a:r>
          </a:p>
          <a:p>
            <a:pPr marL="914400" lvl="1" indent="-514350" algn="just">
              <a:buNone/>
            </a:pPr>
            <a:r>
              <a:rPr lang="en-US" sz="8000" dirty="0" smtClean="0"/>
              <a:t>2.6 The centers use various interface standards. There is a strong move towards standardization in cooperation with the Open Geospatial Consortium (OGC), i.e. with regard to the introduction of Water ML-2. </a:t>
            </a:r>
            <a:endParaRPr lang="en-US" sz="8000" dirty="0" smtClean="0"/>
          </a:p>
          <a:p>
            <a:pPr marL="914400" lvl="1" indent="-514350" algn="just">
              <a:buNone/>
            </a:pPr>
            <a:r>
              <a:rPr lang="en-US" sz="8000" dirty="0" smtClean="0"/>
              <a:t>2.7 </a:t>
            </a:r>
            <a:r>
              <a:rPr lang="en-US" sz="8000" dirty="0" smtClean="0"/>
              <a:t>All federated data centers strive to upkeep continuity of data acquisition. </a:t>
            </a:r>
            <a:endParaRPr lang="en-US" sz="8000" dirty="0"/>
          </a:p>
        </p:txBody>
      </p:sp>
    </p:spTree>
  </p:cSld>
  <p:clrMapOvr>
    <a:masterClrMapping/>
  </p:clrMapOvr>
</p:sld>
</file>

<file path=ppt/theme/theme1.xml><?xml version="1.0" encoding="utf-8"?>
<a:theme xmlns:a="http://schemas.openxmlformats.org/drawingml/2006/main" name="Tema de l'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à">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1477</Words>
  <Application>Microsoft Macintosh PowerPoint</Application>
  <PresentationFormat>On-screen Show (4:3)</PresentationFormat>
  <Paragraphs>241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Tema de l'Office</vt:lpstr>
      <vt:lpstr>PowerPoint Presentation</vt:lpstr>
      <vt:lpstr>Questions to be answered by your network (1/3)</vt:lpstr>
      <vt:lpstr>PowerPoint Presentation</vt:lpstr>
      <vt:lpstr>PowerPoint Presentation</vt:lpstr>
      <vt:lpstr>PowerPoint Presentation</vt:lpstr>
      <vt:lpstr>PowerPoint Presentation</vt:lpstr>
      <vt:lpstr>PowerPoint Presentation</vt:lpstr>
      <vt:lpstr>PowerPoint Presentation</vt:lpstr>
      <vt:lpstr>Questions to be answered by your network (2/3)</vt:lpstr>
      <vt:lpstr>User Needs and Essential Water Cycle Variables (EWVs)</vt:lpstr>
      <vt:lpstr>Definitions: Essential Water Variables (EWV) are defined as water variables/parameters that address “user”-defined critical requirements for one or more of the following:</vt:lpstr>
      <vt:lpstr>EWVs</vt:lpstr>
      <vt:lpstr>Questions to be answered by your network (3/3)</vt:lpstr>
      <vt:lpstr>GRDC Stations for WMO RA VI - Europe</vt:lpstr>
      <vt:lpstr>Availability of European river discharge stations at the GRDC on country basis </vt:lpstr>
      <vt:lpstr>Global Terrestrial Network for Hydrology (GTN-R) stations for WMO RA VI - Europe</vt:lpstr>
      <vt:lpstr>Climate Sensitive Stations for WMO RA VI - Europe</vt:lpstr>
      <vt:lpstr>European Water Archive of the UNESCO –EURO-FRIEND-Water Programme maintained by the GRDC </vt:lpstr>
      <vt:lpstr>EFAS – Example of a Specialized Network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Ivette Serral</dc:creator>
  <cp:lastModifiedBy>Wolfgang Grabs</cp:lastModifiedBy>
  <cp:revision>66</cp:revision>
  <dcterms:created xsi:type="dcterms:W3CDTF">2015-04-08T16:36:35Z</dcterms:created>
  <dcterms:modified xsi:type="dcterms:W3CDTF">2015-09-21T08:49:17Z</dcterms:modified>
</cp:coreProperties>
</file>